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211" r:id="rId1"/>
    <p:sldMasterId id="2147484221" r:id="rId2"/>
    <p:sldMasterId id="2147484227" r:id="rId3"/>
    <p:sldMasterId id="2147484233" r:id="rId4"/>
  </p:sldMasterIdLst>
  <p:notesMasterIdLst>
    <p:notesMasterId r:id="rId22"/>
  </p:notesMasterIdLst>
  <p:handoutMasterIdLst>
    <p:handoutMasterId r:id="rId23"/>
  </p:handoutMasterIdLst>
  <p:sldIdLst>
    <p:sldId id="256" r:id="rId5"/>
    <p:sldId id="275" r:id="rId6"/>
    <p:sldId id="276" r:id="rId7"/>
    <p:sldId id="278" r:id="rId8"/>
    <p:sldId id="279" r:id="rId9"/>
    <p:sldId id="280" r:id="rId10"/>
    <p:sldId id="277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3" r:id="rId19"/>
    <p:sldId id="260" r:id="rId20"/>
    <p:sldId id="261" r:id="rId21"/>
  </p:sldIdLst>
  <p:sldSz cx="9144000" cy="6858000" type="screen4x3"/>
  <p:notesSz cx="6797675" cy="9928225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20" d="100"/>
          <a:sy n="120" d="100"/>
        </p:scale>
        <p:origin x="-1290" y="-1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1" d="100"/>
          <a:sy n="81" d="100"/>
        </p:scale>
        <p:origin x="-3330" y="-78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DA94B1-F737-4D9B-8E21-5EB9183FCD1A}" type="slidenum">
              <a:rPr lang="en-GB" smtClean="0"/>
              <a:t>‹N°›</a:t>
            </a:fld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17FC86-8DA6-404B-A3C2-E85262D66254}" type="datetimeFigureOut">
              <a:rPr lang="en-GB" smtClean="0"/>
              <a:t>08/05/2015</a:t>
            </a:fld>
            <a:endParaRPr lang="en-GB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70714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5663" y="744538"/>
            <a:ext cx="4960937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70500" y="4715907"/>
            <a:ext cx="4531783" cy="37250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0D1700-42C1-436B-A0AE-CF5F9294E079}" type="slidenum">
              <a:rPr lang="en-GB" smtClean="0"/>
              <a:t>‹N°›</a:t>
            </a:fld>
            <a:endParaRPr lang="en-GB" dirty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1701AC-7892-46FA-8A22-2D8B4D793C5A}" type="datetimeFigureOut">
              <a:rPr lang="en-GB" smtClean="0"/>
              <a:t>08/05/2015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5723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tags" Target="../tags/tag7.xml"/><Relationship Id="rId7" Type="http://schemas.openxmlformats.org/officeDocument/2006/relationships/image" Target="../media/image1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9.xml"/><Relationship Id="rId4" Type="http://schemas.openxmlformats.org/officeDocument/2006/relationships/tags" Target="../tags/tag8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gif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gif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gi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Schweiz_Eidgenossen_rgb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" y="387350"/>
            <a:ext cx="198120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60848"/>
            <a:ext cx="1283799" cy="2304256"/>
          </a:xfrm>
          <a:prstGeom prst="rect">
            <a:avLst/>
          </a:prstGeom>
        </p:spPr>
      </p:pic>
      <p:sp>
        <p:nvSpPr>
          <p:cNvPr id="4" name="TextBox 3"/>
          <p:cNvSpPr txBox="1"/>
          <p:nvPr>
            <p:custDataLst>
              <p:tags r:id="rId1"/>
            </p:custDataLst>
          </p:nvPr>
        </p:nvSpPr>
        <p:spPr>
          <a:xfrm>
            <a:off x="1162800" y="1630128"/>
            <a:ext cx="7657672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4000" b="1" dirty="0" err="1" smtClean="0">
                <a:latin typeface="Arial" pitchFamily="34" charset="0"/>
                <a:cs typeface="Arial" pitchFamily="34" charset="0"/>
              </a:rPr>
              <a:t>CitiGeo</a:t>
            </a:r>
            <a:r>
              <a:rPr lang="en-GB" sz="4000" b="1" dirty="0" smtClean="0">
                <a:latin typeface="Arial" pitchFamily="34" charset="0"/>
                <a:cs typeface="Arial" pitchFamily="34" charset="0"/>
              </a:rPr>
              <a:t>: Citizen Participation in Cadastral Surveying</a:t>
            </a:r>
          </a:p>
        </p:txBody>
      </p:sp>
      <p:sp>
        <p:nvSpPr>
          <p:cNvPr id="6" name="TextBox 5"/>
          <p:cNvSpPr txBox="1"/>
          <p:nvPr>
            <p:custDataLst>
              <p:tags r:id="rId2"/>
            </p:custDataLst>
          </p:nvPr>
        </p:nvSpPr>
        <p:spPr>
          <a:xfrm>
            <a:off x="1162800" y="3717032"/>
            <a:ext cx="6400800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00000"/>
              </a:lnSpc>
              <a:spcBef>
                <a:spcPts val="672"/>
              </a:spcBef>
              <a:defRPr/>
            </a:pPr>
            <a:r>
              <a:rPr lang="en-GB" sz="2800" b="0" dirty="0" smtClean="0">
                <a:latin typeface="Arial" pitchFamily="34" charset="0"/>
                <a:cs typeface="Arial" pitchFamily="34" charset="0"/>
              </a:rPr>
              <a:t>PCC - May</a:t>
            </a:r>
            <a:r>
              <a:rPr lang="en-GB" sz="2800" b="0" dirty="0" smtClean="0">
                <a:latin typeface="Arial" pitchFamily="34" charset="0"/>
                <a:cs typeface="Arial" pitchFamily="34" charset="0"/>
              </a:rPr>
              <a:t>, 12th 2015</a:t>
            </a:r>
          </a:p>
        </p:txBody>
      </p:sp>
      <p:sp>
        <p:nvSpPr>
          <p:cNvPr id="9" name="TextBox 8"/>
          <p:cNvSpPr txBox="1"/>
          <p:nvPr>
            <p:custDataLst>
              <p:tags r:id="rId3"/>
            </p:custDataLst>
          </p:nvPr>
        </p:nvSpPr>
        <p:spPr>
          <a:xfrm>
            <a:off x="1160990" y="5028515"/>
            <a:ext cx="6400800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00000"/>
              </a:lnSpc>
              <a:spcBef>
                <a:spcPts val="672"/>
              </a:spcBef>
              <a:defRPr/>
            </a:pPr>
            <a:r>
              <a:rPr lang="en-US" sz="2400" b="0" dirty="0" smtClean="0">
                <a:latin typeface="Arial" pitchFamily="34" charset="0"/>
                <a:cs typeface="Arial" pitchFamily="34" charset="0"/>
              </a:rPr>
              <a:t>Marc Nicodet</a:t>
            </a:r>
          </a:p>
        </p:txBody>
      </p:sp>
      <p:sp>
        <p:nvSpPr>
          <p:cNvPr id="11" name="Text Box 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560888" y="377881"/>
            <a:ext cx="3611512" cy="295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ts val="1200"/>
              </a:lnSpc>
              <a:spcBef>
                <a:spcPts val="0"/>
              </a:spcBef>
              <a:defRPr/>
            </a:pPr>
            <a:endParaRPr lang="en-US" sz="900" b="1" smtClean="0"/>
          </a:p>
          <a:p>
            <a:pPr>
              <a:lnSpc>
                <a:spcPts val="1200"/>
              </a:lnSpc>
              <a:spcBef>
                <a:spcPts val="0"/>
              </a:spcBef>
              <a:defRPr/>
            </a:pPr>
            <a:r>
              <a:rPr lang="en-US" sz="900" b="1" smtClean="0"/>
              <a:t>Federal Office of Topography swisstopo</a:t>
            </a:r>
            <a:endParaRPr lang="en-GB" sz="900" b="1" dirty="0" smtClean="0"/>
          </a:p>
        </p:txBody>
      </p:sp>
      <p:sp>
        <p:nvSpPr>
          <p:cNvPr id="12" name="Text Box 4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561200" y="376007"/>
            <a:ext cx="3611512" cy="295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ts val="1200"/>
              </a:lnSpc>
              <a:spcBef>
                <a:spcPts val="0"/>
              </a:spcBef>
              <a:defRPr/>
            </a:pPr>
            <a:endParaRPr lang="en-GB" sz="900" b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ts val="1200"/>
              </a:lnSpc>
              <a:spcBef>
                <a:spcPts val="0"/>
              </a:spcBef>
              <a:defRPr/>
            </a:pPr>
            <a:endParaRPr lang="en-GB" sz="900" b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453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40966"/>
          </a:xfrm>
        </p:spPr>
        <p:txBody>
          <a:bodyPr/>
          <a:lstStyle/>
          <a:p>
            <a:r>
              <a:rPr lang="fr-FR" dirty="0" smtClean="0"/>
              <a:t>Cliquez pour modifier le style du titre</a:t>
            </a:r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0610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0610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12" name="Rectangle 11"/>
          <p:cNvSpPr/>
          <p:nvPr userDrawn="1"/>
        </p:nvSpPr>
        <p:spPr>
          <a:xfrm>
            <a:off x="8545759" y="0"/>
            <a:ext cx="5052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6D4AE81-5C3E-4370-B962-B4B6D2E46C07}" type="slidenum">
              <a:rPr lang="fr-CH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fr-CH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8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215008"/>
          </a:xfrm>
        </p:spPr>
        <p:txBody>
          <a:bodyPr/>
          <a:lstStyle/>
          <a:p>
            <a:r>
              <a:rPr lang="fr-FR" dirty="0" smtClean="0"/>
              <a:t>Cliquez pour modifier le style du titre</a:t>
            </a:r>
            <a:endParaRPr lang="fr-CH" dirty="0"/>
          </a:p>
        </p:txBody>
      </p:sp>
      <p:sp>
        <p:nvSpPr>
          <p:cNvPr id="9" name="Rectangle 8"/>
          <p:cNvSpPr/>
          <p:nvPr userDrawn="1"/>
        </p:nvSpPr>
        <p:spPr>
          <a:xfrm>
            <a:off x="8545759" y="0"/>
            <a:ext cx="5052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6D4AE81-5C3E-4370-B962-B4B6D2E46C07}" type="slidenum">
              <a:rPr lang="fr-CH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fr-CH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1888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8545759" y="0"/>
            <a:ext cx="5052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6D4AE81-5C3E-4370-B962-B4B6D2E46C07}" type="slidenum">
              <a:rPr lang="fr-CH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fr-CH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10" name="Picture 2" descr="Z:\ISS\Logos_ISS-FINAL-FINAL\Logos_ISS\Pictos\100x100\GIF\pictoISS_100x100_v4.gi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611560" cy="611559"/>
          </a:xfrm>
          <a:prstGeom prst="rect">
            <a:avLst/>
          </a:prstGeom>
          <a:noFill/>
        </p:spPr>
      </p:pic>
      <p:pic>
        <p:nvPicPr>
          <p:cNvPr id="11" name="Picture 7" descr="Z:\projects\AAL-Logo-small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74358" y="0"/>
            <a:ext cx="1269641" cy="4766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961704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27584" y="1268760"/>
            <a:ext cx="7772400" cy="1470025"/>
          </a:xfrm>
        </p:spPr>
        <p:txBody>
          <a:bodyPr/>
          <a:lstStyle/>
          <a:p>
            <a:r>
              <a:rPr lang="fr-FR" dirty="0" smtClean="0"/>
              <a:t>Cliquez pour modifier le style du titre</a:t>
            </a:r>
            <a:endParaRPr lang="fr-CH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03648" y="335699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Cliquez pour modifier le style des sous-titres du masque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5917008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940966"/>
          </a:xfrm>
        </p:spPr>
        <p:txBody>
          <a:bodyPr/>
          <a:lstStyle/>
          <a:p>
            <a:r>
              <a:rPr lang="fr-FR" dirty="0" smtClean="0"/>
              <a:t>Cliquez pour modifier le style du titre</a:t>
            </a:r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CH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8545759" y="0"/>
            <a:ext cx="5052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6D4AE81-5C3E-4370-B962-B4B6D2E46C07}" type="slidenum">
              <a:rPr lang="fr-CH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fr-CH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4881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40966"/>
          </a:xfrm>
        </p:spPr>
        <p:txBody>
          <a:bodyPr/>
          <a:lstStyle/>
          <a:p>
            <a:r>
              <a:rPr lang="fr-FR" dirty="0" smtClean="0"/>
              <a:t>Cliquez pour modifier le style du titre</a:t>
            </a:r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0610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0610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12" name="Rectangle 11"/>
          <p:cNvSpPr/>
          <p:nvPr userDrawn="1"/>
        </p:nvSpPr>
        <p:spPr>
          <a:xfrm>
            <a:off x="8545759" y="0"/>
            <a:ext cx="5052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6D4AE81-5C3E-4370-B962-B4B6D2E46C07}" type="slidenum">
              <a:rPr lang="fr-CH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fr-CH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9138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215008"/>
          </a:xfrm>
        </p:spPr>
        <p:txBody>
          <a:bodyPr/>
          <a:lstStyle/>
          <a:p>
            <a:r>
              <a:rPr lang="fr-FR" dirty="0" smtClean="0"/>
              <a:t>Cliquez pour modifier le style du titre</a:t>
            </a:r>
            <a:endParaRPr lang="fr-CH" dirty="0"/>
          </a:p>
        </p:txBody>
      </p:sp>
      <p:sp>
        <p:nvSpPr>
          <p:cNvPr id="9" name="Rectangle 8"/>
          <p:cNvSpPr/>
          <p:nvPr userDrawn="1"/>
        </p:nvSpPr>
        <p:spPr>
          <a:xfrm>
            <a:off x="8545759" y="0"/>
            <a:ext cx="5052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6D4AE81-5C3E-4370-B962-B4B6D2E46C07}" type="slidenum">
              <a:rPr lang="fr-CH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fr-CH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2238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8545759" y="0"/>
            <a:ext cx="5052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6D4AE81-5C3E-4370-B962-B4B6D2E46C07}" type="slidenum">
              <a:rPr lang="fr-CH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fr-CH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10" name="Picture 2" descr="Z:\ISS\Logos_ISS-FINAL-FINAL\Logos_ISS\Pictos\100x100\GIF\pictoISS_100x100_v4.gi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611560" cy="611559"/>
          </a:xfrm>
          <a:prstGeom prst="rect">
            <a:avLst/>
          </a:prstGeom>
          <a:noFill/>
        </p:spPr>
      </p:pic>
      <p:pic>
        <p:nvPicPr>
          <p:cNvPr id="11" name="Picture 7" descr="Z:\projects\AAL-Logo-small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74358" y="0"/>
            <a:ext cx="1269641" cy="4766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72255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296000" y="306000"/>
            <a:ext cx="7488000" cy="818744"/>
          </a:xfrm>
        </p:spPr>
        <p:txBody>
          <a:bodyPr wrap="square" lIns="0" tIns="0" rIns="0" bIns="0" anchor="t"/>
          <a:lstStyle>
            <a:lvl1pPr>
              <a:lnSpc>
                <a:spcPts val="3100"/>
              </a:lnSpc>
              <a:spcAft>
                <a:spcPts val="3600"/>
              </a:spcAft>
              <a:defRPr baseline="0"/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296000" y="1420000"/>
            <a:ext cx="7488000" cy="4601287"/>
          </a:xfrm>
        </p:spPr>
        <p:txBody>
          <a:bodyPr lIns="0" tIns="0" rIns="0" bIns="0">
            <a:noAutofit/>
          </a:bodyPr>
          <a:lstStyle>
            <a:lvl1pPr marL="252000" indent="-252000">
              <a:spcBef>
                <a:spcPts val="0"/>
              </a:spcBef>
              <a:defRPr sz="2100"/>
            </a:lvl1pPr>
            <a:lvl2pPr marL="540000" indent="-252000">
              <a:spcBef>
                <a:spcPts val="0"/>
              </a:spcBef>
              <a:buFont typeface="Arial" pitchFamily="34" charset="0"/>
              <a:buChar char="•"/>
              <a:defRPr sz="2100"/>
            </a:lvl2pPr>
            <a:lvl3pPr marL="828000" indent="-252000">
              <a:spcBef>
                <a:spcPts val="0"/>
              </a:spcBef>
              <a:defRPr sz="2100"/>
            </a:lvl3pPr>
            <a:lvl4pPr marL="1116000" indent="-252000">
              <a:spcBef>
                <a:spcPts val="0"/>
              </a:spcBef>
              <a:buFont typeface="Arial" pitchFamily="34" charset="0"/>
              <a:buChar char="•"/>
              <a:defRPr sz="2100"/>
            </a:lvl4pPr>
            <a:lvl5pPr marL="1404000" indent="-252000">
              <a:spcBef>
                <a:spcPts val="0"/>
              </a:spcBef>
              <a:buFont typeface="Arial" pitchFamily="34" charset="0"/>
              <a:buChar char="•"/>
              <a:defRPr sz="210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pic>
        <p:nvPicPr>
          <p:cNvPr id="8" name="Picture 10" descr="Schweizerkreuz_rgb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306000"/>
            <a:ext cx="271463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>
          <a:xfrm>
            <a:off x="8172400" y="6321600"/>
            <a:ext cx="611600" cy="365125"/>
          </a:xfrm>
        </p:spPr>
        <p:txBody>
          <a:bodyPr lIns="0" tIns="0" rIns="0" bIns="0" anchor="t" anchorCtr="0"/>
          <a:lstStyle>
            <a:lvl1pPr>
              <a:defRPr sz="900" b="0">
                <a:latin typeface="Arial" pitchFamily="34" charset="0"/>
                <a:cs typeface="Arial" pitchFamily="34" charset="0"/>
              </a:defRPr>
            </a:lvl1pPr>
          </a:lstStyle>
          <a:p>
            <a:fld id="{FDAEC522-1920-4A7F-86F1-556555E3AD95}" type="slidenum">
              <a:rPr lang="en-GB" smtClean="0"/>
              <a:t>‹N°›</a:t>
            </a:fld>
            <a:endParaRPr lang="en-GB" dirty="0"/>
          </a:p>
        </p:txBody>
      </p:sp>
      <p:sp>
        <p:nvSpPr>
          <p:cNvPr id="9" name="TextBox 8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5569200" y="6166800"/>
            <a:ext cx="399608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b="0" dirty="0" smtClean="0">
              <a:latin typeface="Arial" pitchFamily="34" charset="0"/>
              <a:cs typeface="Arial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dirty="0" smtClean="0">
                <a:latin typeface="Arial" pitchFamily="34" charset="0"/>
                <a:cs typeface="Arial" pitchFamily="34" charset="0"/>
              </a:rPr>
              <a:t>PCC - May</a:t>
            </a:r>
            <a:r>
              <a:rPr lang="en-US" sz="900" b="0" dirty="0" smtClean="0">
                <a:latin typeface="Arial" pitchFamily="34" charset="0"/>
                <a:cs typeface="Arial" pitchFamily="34" charset="0"/>
              </a:rPr>
              <a:t>, 12th 2015</a:t>
            </a:r>
            <a:endParaRPr lang="en-GB" sz="900" b="0" dirty="0" smtClean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296000" y="6093296"/>
            <a:ext cx="748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>
            <p:custDataLst>
              <p:tags r:id="rId5"/>
            </p:custDataLst>
          </p:nvPr>
        </p:nvSpPr>
        <p:spPr>
          <a:xfrm>
            <a:off x="1296000" y="6166800"/>
            <a:ext cx="42120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dirty="0" smtClean="0">
                <a:latin typeface="Arial" pitchFamily="34" charset="0"/>
                <a:cs typeface="Arial" pitchFamily="34" charset="0"/>
              </a:rPr>
              <a:t>Federal Office of Topography swisstopo</a:t>
            </a:r>
          </a:p>
          <a:p>
            <a:pPr>
              <a:lnSpc>
                <a:spcPts val="1200"/>
              </a:lnSpc>
              <a:spcBef>
                <a:spcPts val="0"/>
              </a:spcBef>
            </a:pPr>
            <a:r>
              <a:rPr lang="en-GB" sz="900" b="0" dirty="0" smtClean="0">
                <a:latin typeface="Arial" pitchFamily="34" charset="0"/>
                <a:cs typeface="Arial" pitchFamily="34" charset="0"/>
              </a:rPr>
              <a:t>Federal Directorate of Cadastral Surveying</a:t>
            </a:r>
          </a:p>
        </p:txBody>
      </p:sp>
      <p:sp>
        <p:nvSpPr>
          <p:cNvPr id="13" name="TextBox 12"/>
          <p:cNvSpPr txBox="1"/>
          <p:nvPr>
            <p:custDataLst>
              <p:tags r:id="rId6"/>
            </p:custDataLst>
          </p:nvPr>
        </p:nvSpPr>
        <p:spPr>
          <a:xfrm>
            <a:off x="1296000" y="6166800"/>
            <a:ext cx="4212000" cy="1416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900" b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5441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27584" y="1268760"/>
            <a:ext cx="7772400" cy="1470025"/>
          </a:xfrm>
        </p:spPr>
        <p:txBody>
          <a:bodyPr/>
          <a:lstStyle/>
          <a:p>
            <a:r>
              <a:rPr lang="fr-FR" dirty="0" smtClean="0"/>
              <a:t>Cliquez pour modifier le style du titre</a:t>
            </a:r>
            <a:endParaRPr lang="fr-CH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03648" y="335699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Cliquez pour modifier le style des sous-titres du masque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369373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940966"/>
          </a:xfrm>
        </p:spPr>
        <p:txBody>
          <a:bodyPr/>
          <a:lstStyle/>
          <a:p>
            <a:r>
              <a:rPr lang="fr-FR" dirty="0" smtClean="0"/>
              <a:t>Cliquez pour modifier le style du titre</a:t>
            </a:r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CH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8545759" y="0"/>
            <a:ext cx="5052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6D4AE81-5C3E-4370-B962-B4B6D2E46C07}" type="slidenum">
              <a:rPr lang="fr-CH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fr-CH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454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40966"/>
          </a:xfrm>
        </p:spPr>
        <p:txBody>
          <a:bodyPr/>
          <a:lstStyle/>
          <a:p>
            <a:r>
              <a:rPr lang="fr-FR" dirty="0" smtClean="0"/>
              <a:t>Cliquez pour modifier le style du titre</a:t>
            </a:r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0610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0610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12" name="Rectangle 11"/>
          <p:cNvSpPr/>
          <p:nvPr userDrawn="1"/>
        </p:nvSpPr>
        <p:spPr>
          <a:xfrm>
            <a:off x="8545759" y="0"/>
            <a:ext cx="5052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6D4AE81-5C3E-4370-B962-B4B6D2E46C07}" type="slidenum">
              <a:rPr lang="fr-CH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fr-CH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968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215008"/>
          </a:xfrm>
        </p:spPr>
        <p:txBody>
          <a:bodyPr/>
          <a:lstStyle/>
          <a:p>
            <a:r>
              <a:rPr lang="fr-FR" dirty="0" smtClean="0"/>
              <a:t>Cliquez pour modifier le style du titre</a:t>
            </a:r>
            <a:endParaRPr lang="fr-CH" dirty="0"/>
          </a:p>
        </p:txBody>
      </p:sp>
      <p:sp>
        <p:nvSpPr>
          <p:cNvPr id="9" name="Rectangle 8"/>
          <p:cNvSpPr/>
          <p:nvPr userDrawn="1"/>
        </p:nvSpPr>
        <p:spPr>
          <a:xfrm>
            <a:off x="8545759" y="0"/>
            <a:ext cx="5052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6D4AE81-5C3E-4370-B962-B4B6D2E46C07}" type="slidenum">
              <a:rPr lang="fr-CH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fr-CH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249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8545759" y="0"/>
            <a:ext cx="5052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6D4AE81-5C3E-4370-B962-B4B6D2E46C07}" type="slidenum">
              <a:rPr lang="fr-CH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fr-CH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10" name="Picture 2" descr="Z:\ISS\Logos_ISS-FINAL-FINAL\Logos_ISS\Pictos\100x100\GIF\pictoISS_100x100_v4.gi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611560" cy="611559"/>
          </a:xfrm>
          <a:prstGeom prst="rect">
            <a:avLst/>
          </a:prstGeom>
          <a:noFill/>
        </p:spPr>
      </p:pic>
      <p:pic>
        <p:nvPicPr>
          <p:cNvPr id="11" name="Picture 7" descr="Z:\projects\AAL-Logo-small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74358" y="0"/>
            <a:ext cx="1269641" cy="4766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53038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27584" y="1268760"/>
            <a:ext cx="7772400" cy="1470025"/>
          </a:xfrm>
        </p:spPr>
        <p:txBody>
          <a:bodyPr/>
          <a:lstStyle/>
          <a:p>
            <a:r>
              <a:rPr lang="fr-FR" dirty="0" smtClean="0"/>
              <a:t>Cliquez pour modifier le style du titre</a:t>
            </a:r>
            <a:endParaRPr lang="fr-CH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03648" y="335699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Cliquez pour modifier le style des sous-titres du masque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68693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940966"/>
          </a:xfrm>
        </p:spPr>
        <p:txBody>
          <a:bodyPr/>
          <a:lstStyle/>
          <a:p>
            <a:r>
              <a:rPr lang="fr-FR" dirty="0" smtClean="0"/>
              <a:t>Cliquez pour modifier le style du titre</a:t>
            </a:r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CH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8545759" y="0"/>
            <a:ext cx="5052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6D4AE81-5C3E-4370-B962-B4B6D2E46C07}" type="slidenum">
              <a:rPr lang="fr-CH" sz="1400" smtClean="0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fr-CH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187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1296000" y="324000"/>
            <a:ext cx="7488000" cy="97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dirty="0" err="1" smtClean="0"/>
              <a:t>Titelmasterformat</a:t>
            </a:r>
            <a:r>
              <a:rPr lang="en-GB" dirty="0" smtClean="0"/>
              <a:t> </a:t>
            </a:r>
            <a:r>
              <a:rPr lang="en-GB" dirty="0" err="1" smtClean="0"/>
              <a:t>durch</a:t>
            </a:r>
            <a:r>
              <a:rPr lang="en-GB" dirty="0" smtClean="0"/>
              <a:t> </a:t>
            </a:r>
            <a:r>
              <a:rPr lang="en-GB" dirty="0" err="1" smtClean="0"/>
              <a:t>Klicken</a:t>
            </a:r>
            <a:r>
              <a:rPr lang="en-GB" dirty="0" smtClean="0"/>
              <a:t> </a:t>
            </a:r>
            <a:r>
              <a:rPr lang="en-GB" dirty="0" err="1" smtClean="0"/>
              <a:t>bearbeiten</a:t>
            </a:r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1296000" y="1440000"/>
            <a:ext cx="7488000" cy="486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err="1" smtClean="0"/>
              <a:t>Textmasterformat</a:t>
            </a:r>
            <a:r>
              <a:rPr lang="en-GB" dirty="0" smtClean="0"/>
              <a:t> </a:t>
            </a:r>
            <a:r>
              <a:rPr lang="en-GB" dirty="0" err="1" smtClean="0"/>
              <a:t>bearbeiten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2"/>
            <a:r>
              <a:rPr lang="en-GB" dirty="0" err="1" smtClean="0"/>
              <a:t>Dritte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3"/>
            <a:r>
              <a:rPr lang="en-GB" dirty="0" err="1" smtClean="0"/>
              <a:t>Vierte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4"/>
            <a:r>
              <a:rPr lang="en-GB" dirty="0" err="1" smtClean="0"/>
              <a:t>Fünfte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  <p:custDataLst>
              <p:tags r:id="rId6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EC522-1920-4A7F-86F1-556555E3AD95}" type="slidenum">
              <a:rPr lang="en-GB" smtClean="0"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7537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2" r:id="rId1"/>
    <p:sldLayoutId id="2147484213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252000" indent="-252000" algn="l" defTabSz="914400" rtl="0" eaLnBrk="1" latinLnBrk="0" hangingPunct="1">
        <a:spcBef>
          <a:spcPts val="0"/>
        </a:spcBef>
        <a:buFont typeface="Arial" pitchFamily="34" charset="0"/>
        <a:buChar char="•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540000" indent="-252000" algn="l" defTabSz="914400" rtl="0" eaLnBrk="1" latinLnBrk="0" hangingPunct="1">
        <a:spcBef>
          <a:spcPts val="0"/>
        </a:spcBef>
        <a:buFont typeface="Arial" pitchFamily="34" charset="0"/>
        <a:buChar char="•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828000" indent="-252000" algn="l" defTabSz="914400" rtl="0" eaLnBrk="1" latinLnBrk="0" hangingPunct="1">
        <a:spcBef>
          <a:spcPts val="0"/>
        </a:spcBef>
        <a:buFont typeface="Arial" pitchFamily="34" charset="0"/>
        <a:buChar char="•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116000" indent="-252000" algn="l" defTabSz="914400" rtl="0" eaLnBrk="1" latinLnBrk="0" hangingPunct="1">
        <a:spcBef>
          <a:spcPts val="0"/>
        </a:spcBef>
        <a:buFont typeface="Arial" pitchFamily="34" charset="0"/>
        <a:buChar char="•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404000" indent="-252000" algn="l" defTabSz="914400" rtl="0" eaLnBrk="1" latinLnBrk="0" hangingPunct="1">
        <a:spcBef>
          <a:spcPts val="0"/>
        </a:spcBef>
        <a:buFont typeface="Arial" pitchFamily="34" charset="0"/>
        <a:buChar char="•"/>
        <a:defRPr sz="2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548680"/>
            <a:ext cx="8229600" cy="86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 style du titre</a:t>
            </a:r>
            <a:endParaRPr lang="fr-CH" dirty="0" smtClean="0"/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398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CH" dirty="0" smtClean="0"/>
          </a:p>
        </p:txBody>
      </p:sp>
      <p:grpSp>
        <p:nvGrpSpPr>
          <p:cNvPr id="3" name="Groupe 2"/>
          <p:cNvGrpSpPr/>
          <p:nvPr userDrawn="1"/>
        </p:nvGrpSpPr>
        <p:grpSpPr>
          <a:xfrm>
            <a:off x="-1392" y="5716816"/>
            <a:ext cx="9131536" cy="1143089"/>
            <a:chOff x="-1392" y="5716816"/>
            <a:chExt cx="9131536" cy="1143089"/>
          </a:xfrm>
        </p:grpSpPr>
        <p:grpSp>
          <p:nvGrpSpPr>
            <p:cNvPr id="2" name="Groupe 1"/>
            <p:cNvGrpSpPr/>
            <p:nvPr userDrawn="1"/>
          </p:nvGrpSpPr>
          <p:grpSpPr>
            <a:xfrm>
              <a:off x="16576" y="5716816"/>
              <a:ext cx="9113568" cy="1143089"/>
              <a:chOff x="16576" y="5716816"/>
              <a:chExt cx="9113568" cy="1143089"/>
            </a:xfrm>
          </p:grpSpPr>
          <p:pic>
            <p:nvPicPr>
              <p:cNvPr id="2051" name="Picture 3"/>
              <p:cNvPicPr>
                <a:picLocks noChangeAspect="1" noChangeArrowheads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657" y="5774055"/>
                <a:ext cx="9107487" cy="10858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9" name="ZoneTexte 4"/>
              <p:cNvSpPr txBox="1"/>
              <p:nvPr userDrawn="1"/>
            </p:nvSpPr>
            <p:spPr>
              <a:xfrm>
                <a:off x="16576" y="5716816"/>
                <a:ext cx="7291728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r-CH" b="1" dirty="0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rPr>
                  <a:t>GENEVA SCHOOL OF ECONOMICS AND MANAGEMENT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r-CH" sz="1500" b="1" dirty="0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rPr>
                  <a:t>Information Science Institute</a:t>
                </a:r>
              </a:p>
            </p:txBody>
          </p:sp>
        </p:grpSp>
        <p:sp>
          <p:nvSpPr>
            <p:cNvPr id="8" name="ZoneTexte 4"/>
            <p:cNvSpPr txBox="1"/>
            <p:nvPr userDrawn="1"/>
          </p:nvSpPr>
          <p:spPr>
            <a:xfrm>
              <a:off x="-1392" y="6422922"/>
              <a:ext cx="72917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CH" b="1" dirty="0" smtClean="0">
                  <a:solidFill>
                    <a:prstClr val="white"/>
                  </a:solidFill>
                  <a:latin typeface="Arial" charset="0"/>
                </a:rPr>
                <a:t>COMPUTER SCIENCE CENTER</a:t>
              </a:r>
              <a:endParaRPr lang="fr-CH" dirty="0" smtClean="0">
                <a:solidFill>
                  <a:prstClr val="white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6560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2" r:id="rId1"/>
    <p:sldLayoutId id="2147484223" r:id="rId2"/>
    <p:sldLayoutId id="2147484224" r:id="rId3"/>
    <p:sldLayoutId id="2147484225" r:id="rId4"/>
    <p:sldLayoutId id="2147484226" r:id="rId5"/>
  </p:sldLayoutIdLst>
  <p:hf hdr="0" ftr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548680"/>
            <a:ext cx="8229600" cy="86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 style du titre</a:t>
            </a:r>
            <a:endParaRPr lang="fr-CH" dirty="0" smtClean="0"/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398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CH" dirty="0" smtClean="0"/>
          </a:p>
        </p:txBody>
      </p:sp>
      <p:grpSp>
        <p:nvGrpSpPr>
          <p:cNvPr id="3" name="Groupe 2"/>
          <p:cNvGrpSpPr/>
          <p:nvPr userDrawn="1"/>
        </p:nvGrpSpPr>
        <p:grpSpPr>
          <a:xfrm>
            <a:off x="-1392" y="5716816"/>
            <a:ext cx="9131536" cy="1143089"/>
            <a:chOff x="-1392" y="5716816"/>
            <a:chExt cx="9131536" cy="1143089"/>
          </a:xfrm>
        </p:grpSpPr>
        <p:grpSp>
          <p:nvGrpSpPr>
            <p:cNvPr id="2" name="Groupe 1"/>
            <p:cNvGrpSpPr/>
            <p:nvPr userDrawn="1"/>
          </p:nvGrpSpPr>
          <p:grpSpPr>
            <a:xfrm>
              <a:off x="16576" y="5716816"/>
              <a:ext cx="9113568" cy="1143089"/>
              <a:chOff x="16576" y="5716816"/>
              <a:chExt cx="9113568" cy="1143089"/>
            </a:xfrm>
          </p:grpSpPr>
          <p:pic>
            <p:nvPicPr>
              <p:cNvPr id="2051" name="Picture 3"/>
              <p:cNvPicPr>
                <a:picLocks noChangeAspect="1" noChangeArrowheads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657" y="5774055"/>
                <a:ext cx="9107487" cy="10858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9" name="ZoneTexte 4"/>
              <p:cNvSpPr txBox="1"/>
              <p:nvPr userDrawn="1"/>
            </p:nvSpPr>
            <p:spPr>
              <a:xfrm>
                <a:off x="16576" y="5716816"/>
                <a:ext cx="7291728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r-CH" b="1" dirty="0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rPr>
                  <a:t>GENEVA SCHOOL OF ECONOMICS AND MANAGEMENT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r-CH" sz="1500" b="1" dirty="0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rPr>
                  <a:t>Information Science Institute</a:t>
                </a:r>
              </a:p>
            </p:txBody>
          </p:sp>
        </p:grpSp>
        <p:sp>
          <p:nvSpPr>
            <p:cNvPr id="8" name="ZoneTexte 4"/>
            <p:cNvSpPr txBox="1"/>
            <p:nvPr userDrawn="1"/>
          </p:nvSpPr>
          <p:spPr>
            <a:xfrm>
              <a:off x="-1392" y="6422922"/>
              <a:ext cx="72917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CH" b="1" dirty="0" smtClean="0">
                  <a:solidFill>
                    <a:prstClr val="white"/>
                  </a:solidFill>
                  <a:latin typeface="Arial" charset="0"/>
                </a:rPr>
                <a:t>COMPUTER SCIENCE CENTER</a:t>
              </a:r>
              <a:endParaRPr lang="fr-CH" dirty="0" smtClean="0">
                <a:solidFill>
                  <a:prstClr val="white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0146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8" r:id="rId1"/>
    <p:sldLayoutId id="2147484229" r:id="rId2"/>
    <p:sldLayoutId id="2147484230" r:id="rId3"/>
    <p:sldLayoutId id="2147484231" r:id="rId4"/>
    <p:sldLayoutId id="2147484232" r:id="rId5"/>
  </p:sldLayoutIdLst>
  <p:hf hdr="0" ftr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548680"/>
            <a:ext cx="8229600" cy="86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 style du titre</a:t>
            </a:r>
            <a:endParaRPr lang="fr-CH" dirty="0" smtClean="0"/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398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CH" dirty="0" smtClean="0"/>
          </a:p>
        </p:txBody>
      </p:sp>
      <p:grpSp>
        <p:nvGrpSpPr>
          <p:cNvPr id="3" name="Groupe 2"/>
          <p:cNvGrpSpPr/>
          <p:nvPr userDrawn="1"/>
        </p:nvGrpSpPr>
        <p:grpSpPr>
          <a:xfrm>
            <a:off x="-1392" y="5716816"/>
            <a:ext cx="9131536" cy="1143089"/>
            <a:chOff x="-1392" y="5716816"/>
            <a:chExt cx="9131536" cy="1143089"/>
          </a:xfrm>
        </p:grpSpPr>
        <p:grpSp>
          <p:nvGrpSpPr>
            <p:cNvPr id="2" name="Groupe 1"/>
            <p:cNvGrpSpPr/>
            <p:nvPr userDrawn="1"/>
          </p:nvGrpSpPr>
          <p:grpSpPr>
            <a:xfrm>
              <a:off x="16576" y="5716816"/>
              <a:ext cx="9113568" cy="1143089"/>
              <a:chOff x="16576" y="5716816"/>
              <a:chExt cx="9113568" cy="1143089"/>
            </a:xfrm>
          </p:grpSpPr>
          <p:pic>
            <p:nvPicPr>
              <p:cNvPr id="2051" name="Picture 3"/>
              <p:cNvPicPr>
                <a:picLocks noChangeAspect="1" noChangeArrowheads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657" y="5774055"/>
                <a:ext cx="9107487" cy="10858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9" name="ZoneTexte 4"/>
              <p:cNvSpPr txBox="1"/>
              <p:nvPr userDrawn="1"/>
            </p:nvSpPr>
            <p:spPr>
              <a:xfrm>
                <a:off x="16576" y="5716816"/>
                <a:ext cx="7291728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r-CH" b="1" dirty="0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rPr>
                  <a:t>GENEVA SCHOOL OF ECONOMICS AND MANAGEMENT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r-CH" sz="1500" b="1" dirty="0" smtClean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rPr>
                  <a:t>Information Science Institute</a:t>
                </a:r>
              </a:p>
            </p:txBody>
          </p:sp>
        </p:grpSp>
        <p:sp>
          <p:nvSpPr>
            <p:cNvPr id="8" name="ZoneTexte 4"/>
            <p:cNvSpPr txBox="1"/>
            <p:nvPr userDrawn="1"/>
          </p:nvSpPr>
          <p:spPr>
            <a:xfrm>
              <a:off x="-1392" y="6422922"/>
              <a:ext cx="72917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CH" b="1" dirty="0" smtClean="0">
                  <a:solidFill>
                    <a:prstClr val="white"/>
                  </a:solidFill>
                  <a:latin typeface="Arial" charset="0"/>
                </a:rPr>
                <a:t>COMPUTER SCIENCE CENTER</a:t>
              </a:r>
              <a:endParaRPr lang="fr-CH" dirty="0" smtClean="0">
                <a:solidFill>
                  <a:prstClr val="white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5734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4" r:id="rId1"/>
    <p:sldLayoutId id="2147484235" r:id="rId2"/>
    <p:sldLayoutId id="2147484236" r:id="rId3"/>
    <p:sldLayoutId id="2147484237" r:id="rId4"/>
    <p:sldLayoutId id="2147484238" r:id="rId5"/>
  </p:sldLayoutIdLst>
  <p:hf hdr="0" ftr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657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Close Range Photogrammetry </a:t>
            </a:r>
            <a:br>
              <a:rPr lang="en-US" dirty="0" smtClean="0"/>
            </a:br>
            <a:r>
              <a:rPr lang="en-US" dirty="0" smtClean="0"/>
              <a:t>in </a:t>
            </a:r>
            <a:r>
              <a:rPr lang="en-US" dirty="0" err="1" smtClean="0"/>
              <a:t>CitiGeo</a:t>
            </a:r>
            <a:endParaRPr lang="fr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16832"/>
            <a:ext cx="5626968" cy="3672408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Using consumer level </a:t>
            </a:r>
            <a:r>
              <a:rPr lang="en-US" sz="2800" dirty="0" smtClean="0"/>
              <a:t>photo cameras</a:t>
            </a:r>
            <a:r>
              <a:rPr lang="en-US" sz="2800" dirty="0" smtClean="0"/>
              <a:t>:</a:t>
            </a:r>
          </a:p>
          <a:p>
            <a:r>
              <a:rPr lang="en-US" sz="2800" dirty="0" smtClean="0"/>
              <a:t>Guide the citizen to take digital images of the new construction</a:t>
            </a:r>
          </a:p>
          <a:p>
            <a:r>
              <a:rPr lang="en-US" sz="2800" dirty="0" smtClean="0"/>
              <a:t>Analyze </a:t>
            </a:r>
            <a:r>
              <a:rPr lang="en-US" sz="2800" dirty="0" smtClean="0"/>
              <a:t>the images and created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a </a:t>
            </a:r>
            <a:r>
              <a:rPr lang="en-US" sz="2800" dirty="0" smtClean="0"/>
              <a:t>cadastral plan</a:t>
            </a:r>
          </a:p>
          <a:p>
            <a:r>
              <a:rPr lang="en-US" sz="2800" dirty="0" smtClean="0"/>
              <a:t>Integrate </a:t>
            </a:r>
            <a:r>
              <a:rPr lang="en-US" sz="2800" dirty="0" smtClean="0"/>
              <a:t>this </a:t>
            </a:r>
            <a:r>
              <a:rPr lang="en-US" sz="2800" dirty="0" smtClean="0"/>
              <a:t>plan to the official cadaster</a:t>
            </a:r>
            <a:endParaRPr lang="fr-CH" sz="2800" dirty="0"/>
          </a:p>
        </p:txBody>
      </p:sp>
      <p:pic>
        <p:nvPicPr>
          <p:cNvPr id="4098" name="Picture 2" descr="http://t2.gstatic.com/images?q=tbn:ANd9GcRdLvBEUvZSlqJsoJEMYkImJ6iHu7QTv22GNcJdsYeklsUBFuk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402" y="2348880"/>
            <a:ext cx="3428598" cy="2625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320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CitiGeo</a:t>
            </a:r>
            <a:r>
              <a:rPr lang="en-US" dirty="0" smtClean="0"/>
              <a:t> </a:t>
            </a:r>
            <a:r>
              <a:rPr lang="en-US" dirty="0" smtClean="0"/>
              <a:t>approach</a:t>
            </a:r>
            <a:br>
              <a:rPr lang="en-US" dirty="0" smtClean="0"/>
            </a:br>
            <a:endParaRPr lang="fr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268760"/>
            <a:ext cx="5554960" cy="4320480"/>
          </a:xfrm>
        </p:spPr>
        <p:txBody>
          <a:bodyPr/>
          <a:lstStyle/>
          <a:p>
            <a:r>
              <a:rPr lang="en-US" sz="2400" dirty="0" smtClean="0"/>
              <a:t>Based on the known points of the property:</a:t>
            </a:r>
          </a:p>
          <a:p>
            <a:pPr lvl="1"/>
            <a:r>
              <a:rPr lang="en-US" sz="2000" dirty="0" smtClean="0"/>
              <a:t>Building corners, Windows, ….</a:t>
            </a:r>
          </a:p>
          <a:p>
            <a:r>
              <a:rPr lang="en-US" sz="2400" dirty="0" smtClean="0"/>
              <a:t>Taking into account the precision of the existing cadastral plan</a:t>
            </a:r>
          </a:p>
          <a:p>
            <a:r>
              <a:rPr lang="en-US" sz="2400" dirty="0" smtClean="0"/>
              <a:t>Taking into account the quality of the user digital images</a:t>
            </a:r>
          </a:p>
          <a:p>
            <a:r>
              <a:rPr lang="en-US" sz="2400" dirty="0" smtClean="0"/>
              <a:t>Develop the algorithms for identifying the new points (of the construction) and produce the </a:t>
            </a:r>
            <a:r>
              <a:rPr lang="fr-CH" sz="2400" dirty="0" smtClean="0"/>
              <a:t>cadastral plan </a:t>
            </a:r>
            <a:r>
              <a:rPr lang="en-US" sz="2400" dirty="0" smtClean="0"/>
              <a:t>according</a:t>
            </a:r>
            <a:r>
              <a:rPr lang="fr-CH" sz="2400" dirty="0" smtClean="0"/>
              <a:t> to the land </a:t>
            </a:r>
            <a:r>
              <a:rPr lang="en-US" sz="2400" dirty="0" smtClean="0"/>
              <a:t>surveyor</a:t>
            </a:r>
            <a:r>
              <a:rPr lang="fr-CH" sz="2400" dirty="0" smtClean="0"/>
              <a:t> </a:t>
            </a:r>
            <a:r>
              <a:rPr lang="fr-CH" sz="2400" dirty="0" smtClean="0"/>
              <a:t>standards</a:t>
            </a:r>
            <a:endParaRPr lang="en-US" sz="2400" dirty="0" smtClean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276872"/>
            <a:ext cx="2915492" cy="2606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832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CitiGeo</a:t>
            </a:r>
            <a:r>
              <a:rPr lang="en-US" dirty="0" smtClean="0"/>
              <a:t> </a:t>
            </a:r>
            <a:r>
              <a:rPr lang="en-US" dirty="0" smtClean="0"/>
              <a:t>Service</a:t>
            </a:r>
            <a:br>
              <a:rPr lang="en-US" dirty="0" smtClean="0"/>
            </a:br>
            <a:endParaRPr lang="fr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Web </a:t>
            </a:r>
            <a:r>
              <a:rPr lang="en-US" sz="2800" dirty="0" smtClean="0"/>
              <a:t>based </a:t>
            </a:r>
            <a:r>
              <a:rPr lang="en-US" sz="2800" dirty="0" smtClean="0"/>
              <a:t>service:</a:t>
            </a:r>
            <a:endParaRPr lang="en-US" sz="2800" dirty="0" smtClean="0"/>
          </a:p>
          <a:p>
            <a:r>
              <a:rPr lang="en-US" sz="2800" dirty="0" smtClean="0"/>
              <a:t>Property identification in the cadaster</a:t>
            </a:r>
          </a:p>
          <a:p>
            <a:r>
              <a:rPr lang="en-US" sz="2800" dirty="0" smtClean="0"/>
              <a:t>Extraction of reduced set cadaster information</a:t>
            </a:r>
          </a:p>
          <a:p>
            <a:r>
              <a:rPr lang="en-US" sz="2800" dirty="0" smtClean="0"/>
              <a:t>Selection of type of construction</a:t>
            </a:r>
          </a:p>
          <a:p>
            <a:r>
              <a:rPr lang="en-US" sz="2800" dirty="0" smtClean="0"/>
              <a:t>Basic editor for indication of </a:t>
            </a:r>
            <a:r>
              <a:rPr lang="en-US" sz="2800" dirty="0" smtClean="0"/>
              <a:t>approx</a:t>
            </a:r>
            <a:r>
              <a:rPr lang="en-US" sz="2800" dirty="0" smtClean="0"/>
              <a:t>. location of new </a:t>
            </a:r>
            <a:r>
              <a:rPr lang="en-US" sz="2800" dirty="0" smtClean="0"/>
              <a:t>construction</a:t>
            </a:r>
            <a:endParaRPr lang="en-US" sz="2800" dirty="0" smtClean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21605" t="22431" r="21206" b="61287"/>
          <a:stretch/>
        </p:blipFill>
        <p:spPr bwMode="auto">
          <a:xfrm>
            <a:off x="607990" y="1052736"/>
            <a:ext cx="8092932" cy="14401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Ellipse 4"/>
          <p:cNvSpPr/>
          <p:nvPr/>
        </p:nvSpPr>
        <p:spPr>
          <a:xfrm>
            <a:off x="1331640" y="1170973"/>
            <a:ext cx="432048" cy="43204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Ellipse 5"/>
          <p:cNvSpPr/>
          <p:nvPr/>
        </p:nvSpPr>
        <p:spPr>
          <a:xfrm>
            <a:off x="3378154" y="1168994"/>
            <a:ext cx="432048" cy="43204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6309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CitiGeo</a:t>
            </a:r>
            <a:r>
              <a:rPr lang="en-US" dirty="0"/>
              <a:t> </a:t>
            </a:r>
            <a:r>
              <a:rPr lang="en-US" dirty="0" smtClean="0"/>
              <a:t>Service (2</a:t>
            </a:r>
            <a:r>
              <a:rPr lang="en-US" dirty="0" smtClean="0"/>
              <a:t>)</a:t>
            </a:r>
            <a:br>
              <a:rPr lang="en-US" dirty="0" smtClean="0"/>
            </a:br>
            <a:endParaRPr lang="fr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435280" cy="3989040"/>
          </a:xfrm>
        </p:spPr>
        <p:txBody>
          <a:bodyPr/>
          <a:lstStyle/>
          <a:p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/>
              <a:t>Calculation </a:t>
            </a:r>
            <a:r>
              <a:rPr lang="en-US" sz="2800" dirty="0"/>
              <a:t>of optimal points for images (range, angle, point of </a:t>
            </a:r>
            <a:r>
              <a:rPr lang="en-US" sz="2800" dirty="0" smtClean="0"/>
              <a:t>view, …)</a:t>
            </a:r>
            <a:endParaRPr lang="en-US" sz="2800" dirty="0" smtClean="0"/>
          </a:p>
          <a:p>
            <a:r>
              <a:rPr lang="en-US" sz="2800" dirty="0" smtClean="0"/>
              <a:t>Visual </a:t>
            </a:r>
            <a:r>
              <a:rPr lang="en-US" sz="2800" dirty="0" smtClean="0"/>
              <a:t>instructions to the user </a:t>
            </a:r>
          </a:p>
          <a:p>
            <a:r>
              <a:rPr lang="en-US" sz="2800" dirty="0" smtClean="0"/>
              <a:t>Image quality control (resolution, focus, luminosity</a:t>
            </a:r>
            <a:r>
              <a:rPr lang="en-US" sz="2800" dirty="0" smtClean="0"/>
              <a:t>, …)</a:t>
            </a:r>
            <a:endParaRPr lang="en-US" sz="2800" dirty="0" smtClean="0"/>
          </a:p>
          <a:p>
            <a:r>
              <a:rPr lang="en-US" sz="2800" dirty="0" smtClean="0"/>
              <a:t>Calculation of the points</a:t>
            </a:r>
          </a:p>
          <a:p>
            <a:r>
              <a:rPr lang="en-US" sz="2800" dirty="0" smtClean="0"/>
              <a:t>Creation of the cadastral plan</a:t>
            </a:r>
            <a:endParaRPr lang="fr-CH" sz="28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21605" t="22431" r="21206" b="61287"/>
          <a:stretch/>
        </p:blipFill>
        <p:spPr bwMode="auto">
          <a:xfrm>
            <a:off x="607990" y="1052736"/>
            <a:ext cx="8092932" cy="14401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Ellipse 4"/>
          <p:cNvSpPr/>
          <p:nvPr/>
        </p:nvSpPr>
        <p:spPr>
          <a:xfrm>
            <a:off x="5428627" y="1165035"/>
            <a:ext cx="432048" cy="43204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Ellipse 5"/>
          <p:cNvSpPr/>
          <p:nvPr/>
        </p:nvSpPr>
        <p:spPr>
          <a:xfrm>
            <a:off x="7477120" y="1165036"/>
            <a:ext cx="432048" cy="43204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573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</a:t>
            </a:r>
            <a:r>
              <a:rPr lang="en-US" dirty="0" smtClean="0"/>
              <a:t>challenges</a:t>
            </a:r>
            <a:br>
              <a:rPr lang="en-US" dirty="0" smtClean="0"/>
            </a:br>
            <a:endParaRPr lang="fr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Complexity of the photogrammetry algorithms (failure to come an acceptable </a:t>
            </a:r>
            <a:r>
              <a:rPr lang="en-US" sz="2800" dirty="0" smtClean="0"/>
              <a:t>precision</a:t>
            </a:r>
            <a:r>
              <a:rPr lang="en-US" sz="2800" dirty="0" smtClean="0"/>
              <a:t>)</a:t>
            </a:r>
          </a:p>
          <a:p>
            <a:r>
              <a:rPr lang="en-US" sz="2800" dirty="0"/>
              <a:t>Lack of reference points</a:t>
            </a:r>
          </a:p>
          <a:p>
            <a:r>
              <a:rPr lang="en-US" sz="2800" dirty="0"/>
              <a:t>Bad image quality</a:t>
            </a:r>
          </a:p>
          <a:p>
            <a:endParaRPr lang="en-US" dirty="0" smtClean="0"/>
          </a:p>
          <a:p>
            <a:endParaRPr lang="fr-CH" dirty="0"/>
          </a:p>
        </p:txBody>
      </p:sp>
      <p:pic>
        <p:nvPicPr>
          <p:cNvPr id="7170" name="Picture 2" descr="http://upload.wikimedia.org/math/1/b/0/1b08766f962aab0ee108bfb1f3558e4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284984"/>
            <a:ext cx="4392487" cy="208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780914" y="3047852"/>
            <a:ext cx="3398594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0" b="1" spc="50" dirty="0" smtClean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FF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charset="0"/>
              </a:rPr>
              <a:t>???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0" b="1" spc="50" dirty="0" smtClean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FF0000"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charset="0"/>
              </a:rPr>
              <a:t>??</a:t>
            </a:r>
            <a:endParaRPr lang="en-US" sz="8000" b="1" spc="50" dirty="0">
              <a:ln w="13500">
                <a:solidFill>
                  <a:srgbClr val="4F81BD">
                    <a:shade val="2500"/>
                    <a:alpha val="6500"/>
                  </a:srgbClr>
                </a:solidFill>
                <a:prstDash val="solid"/>
              </a:ln>
              <a:solidFill>
                <a:srgbClr val="FF0000"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32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</a:t>
            </a:r>
            <a:r>
              <a:rPr lang="en-US" dirty="0" smtClean="0"/>
              <a:t>Plan</a:t>
            </a:r>
            <a:br>
              <a:rPr lang="en-US" dirty="0" smtClean="0"/>
            </a:br>
            <a:endParaRPr lang="fr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363272" cy="3989040"/>
          </a:xfrm>
        </p:spPr>
        <p:txBody>
          <a:bodyPr/>
          <a:lstStyle/>
          <a:p>
            <a:r>
              <a:rPr lang="en-US" sz="2800" dirty="0" smtClean="0"/>
              <a:t>18 month </a:t>
            </a:r>
            <a:r>
              <a:rPr lang="en-US" sz="2800" dirty="0"/>
              <a:t>project (Started March 1</a:t>
            </a:r>
            <a:r>
              <a:rPr lang="en-US" sz="2800" baseline="30000" dirty="0"/>
              <a:t>st</a:t>
            </a:r>
            <a:r>
              <a:rPr lang="en-US" sz="2800" dirty="0"/>
              <a:t> </a:t>
            </a:r>
            <a:r>
              <a:rPr lang="en-US" sz="2800" dirty="0" smtClean="0"/>
              <a:t>2015)</a:t>
            </a:r>
            <a:endParaRPr lang="en-US" sz="2800" dirty="0" smtClean="0"/>
          </a:p>
          <a:p>
            <a:r>
              <a:rPr lang="en-US" sz="2800" dirty="0" smtClean="0"/>
              <a:t>Complete </a:t>
            </a:r>
            <a:r>
              <a:rPr lang="en-US" sz="2800" dirty="0" smtClean="0"/>
              <a:t>functioning prototype after 12 months</a:t>
            </a:r>
          </a:p>
          <a:p>
            <a:r>
              <a:rPr lang="en-US" sz="2800" dirty="0" smtClean="0"/>
              <a:t>Trials with real </a:t>
            </a:r>
            <a:r>
              <a:rPr lang="en-US" sz="2800" dirty="0" smtClean="0"/>
              <a:t>users</a:t>
            </a:r>
          </a:p>
          <a:p>
            <a:pPr>
              <a:spcBef>
                <a:spcPts val="1800"/>
              </a:spcBef>
            </a:pPr>
            <a:r>
              <a:rPr lang="en-US" sz="2800" dirty="0"/>
              <a:t>Other usages and future </a:t>
            </a:r>
            <a:r>
              <a:rPr lang="en-US" sz="2800" dirty="0" smtClean="0"/>
              <a:t>directions</a:t>
            </a:r>
          </a:p>
          <a:p>
            <a:pPr lvl="1"/>
            <a:r>
              <a:rPr lang="en-US" sz="2400" dirty="0"/>
              <a:t>Ephemeral constructions</a:t>
            </a:r>
          </a:p>
          <a:p>
            <a:pPr lvl="1"/>
            <a:r>
              <a:rPr lang="en-US" sz="2400" dirty="0" smtClean="0"/>
              <a:t>Mobile phone version</a:t>
            </a:r>
          </a:p>
          <a:p>
            <a:pPr lvl="1"/>
            <a:r>
              <a:rPr lang="en-US" sz="2400" dirty="0"/>
              <a:t>Other services for citizens (ex. reduced mobility guidance</a:t>
            </a:r>
            <a:r>
              <a:rPr lang="en-US" sz="2400" dirty="0" smtClean="0"/>
              <a:t>)</a:t>
            </a:r>
          </a:p>
          <a:p>
            <a:pPr lvl="1"/>
            <a:r>
              <a:rPr lang="en-US" sz="2400" dirty="0"/>
              <a:t>Automatic cadaster plan </a:t>
            </a:r>
            <a:r>
              <a:rPr lang="en-US" sz="2400" dirty="0" smtClean="0"/>
              <a:t>creation</a:t>
            </a:r>
            <a:endParaRPr lang="en-US" sz="2400" dirty="0"/>
          </a:p>
          <a:p>
            <a:pPr lvl="1"/>
            <a:endParaRPr lang="fr-CH" sz="2400" dirty="0"/>
          </a:p>
        </p:txBody>
      </p:sp>
    </p:spTree>
    <p:extLst>
      <p:ext uri="{BB962C8B-B14F-4D97-AF65-F5344CB8AC3E}">
        <p14:creationId xmlns:p14="http://schemas.microsoft.com/office/powerpoint/2010/main" val="125988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CitiGeo</a:t>
            </a:r>
            <a:r>
              <a:rPr lang="en-US" dirty="0" smtClean="0"/>
              <a:t>: Contact </a:t>
            </a:r>
            <a:r>
              <a:rPr lang="en-US" dirty="0"/>
              <a:t>&amp; Information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b="1" dirty="0"/>
              <a:t>Website 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800" dirty="0"/>
              <a:t>	 </a:t>
            </a:r>
            <a:r>
              <a:rPr lang="en-US" sz="2800" dirty="0" smtClean="0"/>
              <a:t>citigeo.ch</a:t>
            </a:r>
            <a:endParaRPr lang="en-US" sz="2800" dirty="0"/>
          </a:p>
          <a:p>
            <a:pPr marL="0" indent="0">
              <a:buNone/>
            </a:pPr>
            <a:r>
              <a:rPr lang="en-US" sz="2800" b="1" dirty="0"/>
              <a:t>Contact 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2800" dirty="0"/>
              <a:t>Prof. Dimitri </a:t>
            </a:r>
            <a:r>
              <a:rPr lang="en-US" sz="2800" dirty="0" err="1"/>
              <a:t>Konstantas</a:t>
            </a:r>
            <a:r>
              <a:rPr lang="en-US" sz="2800" dirty="0"/>
              <a:t> </a:t>
            </a:r>
            <a:r>
              <a:rPr lang="en-US" sz="2800" dirty="0" smtClean="0"/>
              <a:t>(Project </a:t>
            </a:r>
            <a:r>
              <a:rPr lang="en-US" sz="2800" dirty="0"/>
              <a:t>Coordinator)</a:t>
            </a:r>
            <a:br>
              <a:rPr lang="en-US" sz="2800" dirty="0"/>
            </a:br>
            <a:r>
              <a:rPr lang="en-US" sz="2800" dirty="0"/>
              <a:t>dimitri.konstantas@unige.ch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/>
              <a:t>Dr. </a:t>
            </a:r>
            <a:r>
              <a:rPr lang="en-US" sz="2800" dirty="0" err="1"/>
              <a:t>Lemonia</a:t>
            </a:r>
            <a:r>
              <a:rPr lang="en-US" sz="2800" dirty="0"/>
              <a:t> </a:t>
            </a:r>
            <a:r>
              <a:rPr lang="en-US" sz="2800" dirty="0" err="1"/>
              <a:t>Ragia</a:t>
            </a:r>
            <a:r>
              <a:rPr lang="en-US" sz="2800" dirty="0"/>
              <a:t> (Chief Scientist)</a:t>
            </a:r>
            <a:r>
              <a:rPr lang="fr-CH" sz="2800" dirty="0"/>
              <a:t/>
            </a:r>
            <a:br>
              <a:rPr lang="fr-CH" sz="2800" dirty="0"/>
            </a:br>
            <a:r>
              <a:rPr lang="fr-CH" sz="2800" dirty="0"/>
              <a:t>lemonia.ragia@unige.ch</a:t>
            </a:r>
            <a:endParaRPr lang="en-US" sz="2800" dirty="0"/>
          </a:p>
          <a:p>
            <a:endParaRPr lang="en-GB" sz="2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EC522-1920-4A7F-86F1-556555E3AD95}" type="slidenum">
              <a:rPr lang="en-GB" smtClean="0"/>
              <a:t>16</a:t>
            </a:fld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658" y="5085184"/>
            <a:ext cx="7581478" cy="991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 5"/>
          <p:cNvPicPr/>
          <p:nvPr/>
        </p:nvPicPr>
        <p:blipFill rotWithShape="1">
          <a:blip r:embed="rId3"/>
          <a:srcRect l="41850" t="5485" r="28788" b="57769"/>
          <a:stretch/>
        </p:blipFill>
        <p:spPr bwMode="auto">
          <a:xfrm>
            <a:off x="6383438" y="1127097"/>
            <a:ext cx="1752600" cy="13703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90027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Thank you for your attention!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EC522-1920-4A7F-86F1-556555E3AD95}" type="slidenum">
              <a:rPr lang="en-GB" smtClean="0"/>
              <a:t>17</a:t>
            </a:fld>
            <a:endParaRPr lang="en-GB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714" y="2132855"/>
            <a:ext cx="3326019" cy="280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Espace réservé du contenu 2"/>
          <p:cNvSpPr txBox="1">
            <a:spLocks/>
          </p:cNvSpPr>
          <p:nvPr/>
        </p:nvSpPr>
        <p:spPr>
          <a:xfrm>
            <a:off x="4572000" y="1289828"/>
            <a:ext cx="4212000" cy="473145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252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0000" indent="-252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28000" indent="-252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116000" indent="-252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404000" indent="-252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ctr">
              <a:spcBef>
                <a:spcPct val="20000"/>
              </a:spcBef>
              <a:buFont typeface="Arial" pitchFamily="34" charset="0"/>
              <a:buNone/>
            </a:pPr>
            <a:r>
              <a:rPr lang="fr-CH" sz="2800" b="1" dirty="0" smtClean="0"/>
              <a:t>Marc NICODET</a:t>
            </a:r>
          </a:p>
          <a:p>
            <a:pPr marL="342900" indent="-342900" algn="ctr">
              <a:spcBef>
                <a:spcPct val="20000"/>
              </a:spcBef>
              <a:buFont typeface="Arial" pitchFamily="34" charset="0"/>
              <a:buNone/>
            </a:pPr>
            <a:r>
              <a:rPr lang="fr-CH" sz="2400" dirty="0" smtClean="0"/>
              <a:t>swisstopo</a:t>
            </a:r>
          </a:p>
          <a:p>
            <a:pPr marL="342900" indent="-342900" algn="ctr">
              <a:spcBef>
                <a:spcPct val="0"/>
              </a:spcBef>
              <a:buFont typeface="Times New Roman" pitchFamily="18" charset="0"/>
              <a:buNone/>
            </a:pPr>
            <a:r>
              <a:rPr lang="en-GB" sz="2400" dirty="0" smtClean="0"/>
              <a:t>Federal Directorate for</a:t>
            </a:r>
          </a:p>
          <a:p>
            <a:pPr marL="342900" indent="-342900" algn="ctr">
              <a:spcBef>
                <a:spcPct val="0"/>
              </a:spcBef>
              <a:buFont typeface="Times New Roman" pitchFamily="18" charset="0"/>
              <a:buNone/>
            </a:pPr>
            <a:r>
              <a:rPr lang="en-GB" sz="2400" dirty="0" smtClean="0"/>
              <a:t>Cadastral Surveying</a:t>
            </a:r>
          </a:p>
          <a:p>
            <a:pPr marL="342900" indent="-342900" algn="ctr">
              <a:spcBef>
                <a:spcPct val="0"/>
              </a:spcBef>
              <a:buFont typeface="Times New Roman" pitchFamily="18" charset="0"/>
              <a:buNone/>
            </a:pPr>
            <a:endParaRPr lang="en-GB" dirty="0" smtClean="0"/>
          </a:p>
          <a:p>
            <a:pPr marL="342900" indent="-342900" algn="ctr">
              <a:spcBef>
                <a:spcPct val="0"/>
              </a:spcBef>
              <a:buFont typeface="Times New Roman" pitchFamily="18" charset="0"/>
              <a:buNone/>
            </a:pPr>
            <a:endParaRPr lang="en-GB" dirty="0" smtClean="0"/>
          </a:p>
          <a:p>
            <a:pPr marL="342900" indent="-342900" algn="ctr">
              <a:spcBef>
                <a:spcPct val="0"/>
              </a:spcBef>
              <a:buFont typeface="Times New Roman" pitchFamily="18" charset="0"/>
              <a:buNone/>
            </a:pPr>
            <a:r>
              <a:rPr lang="en-GB" sz="2400" dirty="0" smtClean="0"/>
              <a:t>E-mail: </a:t>
            </a:r>
            <a:r>
              <a:rPr lang="en-GB" sz="2400" u="sng" dirty="0" smtClean="0">
                <a:solidFill>
                  <a:srgbClr val="0070C0"/>
                </a:solidFill>
              </a:rPr>
              <a:t>marc.nicodet@swisstopo.ch</a:t>
            </a:r>
          </a:p>
          <a:p>
            <a:pPr marL="342900" indent="-342900" algn="ctr">
              <a:spcBef>
                <a:spcPct val="0"/>
              </a:spcBef>
              <a:buFont typeface="Times New Roman" pitchFamily="18" charset="0"/>
              <a:buNone/>
            </a:pPr>
            <a:endParaRPr lang="en-GB" sz="2400" dirty="0" smtClean="0"/>
          </a:p>
          <a:p>
            <a:pPr marL="342900" indent="-342900" algn="ctr">
              <a:spcBef>
                <a:spcPct val="0"/>
              </a:spcBef>
              <a:buFont typeface="Times New Roman" pitchFamily="18" charset="0"/>
              <a:buNone/>
            </a:pPr>
            <a:r>
              <a:rPr lang="en-GB" sz="2400" dirty="0" smtClean="0">
                <a:solidFill>
                  <a:srgbClr val="0070C0"/>
                </a:solidFill>
              </a:rPr>
              <a:t>www.cadastre.ch</a:t>
            </a:r>
          </a:p>
          <a:p>
            <a:pPr marL="342900" indent="-342900" algn="ctr">
              <a:spcBef>
                <a:spcPct val="0"/>
              </a:spcBef>
              <a:buFont typeface="Times New Roman" pitchFamily="18" charset="0"/>
              <a:buNone/>
            </a:pPr>
            <a:r>
              <a:rPr lang="en-GB" sz="2400" dirty="0" smtClean="0">
                <a:solidFill>
                  <a:srgbClr val="0070C0"/>
                </a:solidFill>
              </a:rPr>
              <a:t>www.swisstopo.ch</a:t>
            </a:r>
          </a:p>
          <a:p>
            <a:pPr marL="0" indent="0">
              <a:buFont typeface="Arial" pitchFamily="34" charset="0"/>
              <a:buNone/>
            </a:pPr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7359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59632" y="306000"/>
            <a:ext cx="7632848" cy="818744"/>
          </a:xfrm>
        </p:spPr>
        <p:txBody>
          <a:bodyPr/>
          <a:lstStyle/>
          <a:p>
            <a:r>
              <a:rPr lang="en-US" dirty="0" smtClean="0"/>
              <a:t>Role of the citizen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/>
              <a:t>Change of Paradigm in citizen </a:t>
            </a:r>
            <a:r>
              <a:rPr lang="en-US" sz="2400" dirty="0" smtClean="0"/>
              <a:t>behavior:</a:t>
            </a:r>
            <a:endParaRPr lang="en-US" sz="2400" b="1" i="1" dirty="0" smtClean="0"/>
          </a:p>
          <a:p>
            <a:pPr marL="0" indent="0">
              <a:spcBef>
                <a:spcPts val="1200"/>
              </a:spcBef>
              <a:buNone/>
              <a:tabLst>
                <a:tab pos="984250" algn="l"/>
              </a:tabLst>
            </a:pPr>
            <a:r>
              <a:rPr lang="en-US" sz="2400" b="1" dirty="0" smtClean="0"/>
              <a:t>From	</a:t>
            </a:r>
            <a:r>
              <a:rPr lang="en-US" sz="2400" dirty="0" smtClean="0"/>
              <a:t>Passive </a:t>
            </a:r>
            <a:r>
              <a:rPr lang="en-US" sz="2400" dirty="0"/>
              <a:t>services’ and information consumer </a:t>
            </a:r>
          </a:p>
          <a:p>
            <a:pPr marL="0" indent="0">
              <a:spcBef>
                <a:spcPts val="600"/>
              </a:spcBef>
              <a:buNone/>
              <a:tabLst>
                <a:tab pos="984250" algn="l"/>
              </a:tabLst>
            </a:pPr>
            <a:r>
              <a:rPr lang="en-US" sz="2400" b="1" dirty="0" smtClean="0"/>
              <a:t>To</a:t>
            </a:r>
            <a:r>
              <a:rPr lang="en-US" sz="2400" b="1" i="1" dirty="0" smtClean="0"/>
              <a:t>	</a:t>
            </a:r>
            <a:r>
              <a:rPr lang="en-US" sz="2400" dirty="0" smtClean="0"/>
              <a:t>Active </a:t>
            </a:r>
            <a:r>
              <a:rPr lang="en-US" sz="2400" dirty="0"/>
              <a:t>services’ and information provider</a:t>
            </a:r>
          </a:p>
          <a:p>
            <a:pPr>
              <a:spcBef>
                <a:spcPts val="600"/>
              </a:spcBef>
            </a:pPr>
            <a:endParaRPr lang="en-GB" sz="2400" dirty="0" smtClean="0"/>
          </a:p>
          <a:p>
            <a:pPr marL="0" indent="0">
              <a:buNone/>
            </a:pPr>
            <a:r>
              <a:rPr lang="en-GB" sz="2400" dirty="0" smtClean="0"/>
              <a:t>OSM as example:</a:t>
            </a:r>
          </a:p>
          <a:p>
            <a:endParaRPr lang="en-GB" sz="2400" dirty="0"/>
          </a:p>
          <a:p>
            <a:endParaRPr lang="en-GB" sz="2400" dirty="0" smtClean="0"/>
          </a:p>
          <a:p>
            <a:endParaRPr lang="en-GB" sz="2400" dirty="0"/>
          </a:p>
          <a:p>
            <a:endParaRPr lang="en-GB" sz="240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EC522-1920-4A7F-86F1-556555E3AD95}" type="slidenum">
              <a:rPr lang="en-GB" smtClean="0"/>
              <a:t>2</a:t>
            </a:fld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59"/>
          <a:stretch/>
        </p:blipFill>
        <p:spPr bwMode="auto">
          <a:xfrm>
            <a:off x="1979712" y="3861046"/>
            <a:ext cx="5549246" cy="1939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1492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Mapping and Cadastral agencies?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 smtClean="0"/>
              <a:t>Well-known Application </a:t>
            </a:r>
            <a:r>
              <a:rPr lang="en-GB" sz="2400" dirty="0"/>
              <a:t>in </a:t>
            </a:r>
            <a:r>
              <a:rPr lang="en-GB" sz="2400" dirty="0"/>
              <a:t>the </a:t>
            </a:r>
            <a:r>
              <a:rPr lang="en-GB" sz="2400" dirty="0" smtClean="0"/>
              <a:t>Mapping </a:t>
            </a:r>
            <a:r>
              <a:rPr lang="en-GB" sz="2400" dirty="0" smtClean="0"/>
              <a:t>agencies</a:t>
            </a: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 smtClean="0"/>
              <a:t>	map.revision.admin.ch</a:t>
            </a:r>
          </a:p>
          <a:p>
            <a:endParaRPr lang="en-GB" sz="2400" dirty="0"/>
          </a:p>
          <a:p>
            <a:endParaRPr lang="en-GB" sz="2400" dirty="0" smtClean="0"/>
          </a:p>
          <a:p>
            <a:endParaRPr lang="en-GB" sz="2400" dirty="0"/>
          </a:p>
          <a:p>
            <a:endParaRPr lang="en-GB" sz="2400" dirty="0" smtClean="0"/>
          </a:p>
          <a:p>
            <a:endParaRPr lang="en-GB" sz="2400" dirty="0"/>
          </a:p>
          <a:p>
            <a:endParaRPr lang="en-GB" sz="2400" dirty="0" smtClean="0"/>
          </a:p>
          <a:p>
            <a:pPr marL="0" indent="0">
              <a:buNone/>
            </a:pPr>
            <a:endParaRPr lang="en-GB" sz="2400" dirty="0" smtClean="0"/>
          </a:p>
          <a:p>
            <a:endParaRPr lang="en-GB" sz="2400" dirty="0" smtClean="0"/>
          </a:p>
          <a:p>
            <a:r>
              <a:rPr lang="en-GB" sz="2400" dirty="0" smtClean="0"/>
              <a:t>Why </a:t>
            </a:r>
            <a:r>
              <a:rPr lang="en-GB" sz="2400" dirty="0"/>
              <a:t>not for </a:t>
            </a:r>
            <a:r>
              <a:rPr lang="en-GB" sz="2400" dirty="0" smtClean="0"/>
              <a:t>Cadastral </a:t>
            </a:r>
            <a:r>
              <a:rPr lang="en-GB" sz="2400" dirty="0"/>
              <a:t>surveying?</a:t>
            </a:r>
          </a:p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EC522-1920-4A7F-86F1-556555E3AD95}" type="slidenum">
              <a:rPr lang="en-GB" smtClean="0"/>
              <a:t>3</a:t>
            </a:fld>
            <a:endParaRPr lang="en-GB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40750" t="11738" r="5662" b="45520"/>
          <a:stretch/>
        </p:blipFill>
        <p:spPr bwMode="auto">
          <a:xfrm>
            <a:off x="2231593" y="2564904"/>
            <a:ext cx="5511994" cy="27472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5948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Foundation Re-Borne (Geneva)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EC522-1920-4A7F-86F1-556555E3AD95}" type="slidenum">
              <a:rPr lang="en-GB" smtClean="0"/>
              <a:t>4</a:t>
            </a:fld>
            <a:endParaRPr lang="en-GB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593" b="3290"/>
          <a:stretch/>
        </p:blipFill>
        <p:spPr bwMode="auto">
          <a:xfrm>
            <a:off x="1297520" y="1484784"/>
            <a:ext cx="7490600" cy="43125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2731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Re-Borne (Geneva</a:t>
            </a:r>
            <a:r>
              <a:rPr lang="en-GB" dirty="0" smtClean="0"/>
              <a:t>) - Principle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EC522-1920-4A7F-86F1-556555E3AD95}" type="slidenum">
              <a:rPr lang="en-GB" smtClean="0"/>
              <a:t>5</a:t>
            </a:fld>
            <a:endParaRPr lang="en-GB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720" b="3418"/>
          <a:stretch/>
        </p:blipFill>
        <p:spPr bwMode="auto">
          <a:xfrm>
            <a:off x="1295400" y="1570667"/>
            <a:ext cx="7488238" cy="42992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3085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Re-Borne (Geneva</a:t>
            </a:r>
            <a:r>
              <a:rPr lang="en-GB" dirty="0" smtClean="0"/>
              <a:t>) - Result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900"/>
              </a:spcAft>
            </a:pPr>
            <a:r>
              <a:rPr lang="en-GB" dirty="0" smtClean="0"/>
              <a:t>453 </a:t>
            </a:r>
            <a:r>
              <a:rPr lang="en-GB" dirty="0" smtClean="0"/>
              <a:t>boundary stones (CHF </a:t>
            </a:r>
            <a:r>
              <a:rPr lang="en-GB" dirty="0" smtClean="0"/>
              <a:t>50 </a:t>
            </a:r>
            <a:r>
              <a:rPr lang="en-GB" dirty="0" smtClean="0"/>
              <a:t>– CHF </a:t>
            </a:r>
            <a:r>
              <a:rPr lang="en-GB" dirty="0" smtClean="0"/>
              <a:t>5000)</a:t>
            </a:r>
          </a:p>
          <a:p>
            <a:pPr>
              <a:spcAft>
                <a:spcPts val="900"/>
              </a:spcAft>
            </a:pPr>
            <a:r>
              <a:rPr lang="en-GB" dirty="0" smtClean="0"/>
              <a:t>Launching: December 2014</a:t>
            </a:r>
            <a:endParaRPr lang="en-GB" dirty="0" smtClean="0"/>
          </a:p>
          <a:p>
            <a:pPr>
              <a:spcAft>
                <a:spcPts val="900"/>
              </a:spcAft>
            </a:pPr>
            <a:r>
              <a:rPr lang="en-GB" dirty="0" smtClean="0"/>
              <a:t>After </a:t>
            </a:r>
            <a:r>
              <a:rPr lang="en-GB" dirty="0" smtClean="0"/>
              <a:t>1 month,   approx. 250 </a:t>
            </a:r>
            <a:r>
              <a:rPr lang="en-GB" dirty="0" smtClean="0"/>
              <a:t>sponsored </a:t>
            </a:r>
            <a:r>
              <a:rPr lang="en-GB" dirty="0" smtClean="0"/>
              <a:t>!!</a:t>
            </a:r>
          </a:p>
          <a:p>
            <a:pPr>
              <a:spcAft>
                <a:spcPts val="900"/>
              </a:spcAft>
            </a:pPr>
            <a:r>
              <a:rPr lang="en-GB" dirty="0"/>
              <a:t>After </a:t>
            </a:r>
            <a:r>
              <a:rPr lang="en-GB" dirty="0" smtClean="0"/>
              <a:t>2 </a:t>
            </a:r>
            <a:r>
              <a:rPr lang="en-GB" dirty="0"/>
              <a:t>months, </a:t>
            </a:r>
            <a:r>
              <a:rPr lang="en-GB" dirty="0" smtClean="0"/>
              <a:t>approx. 400 </a:t>
            </a:r>
            <a:r>
              <a:rPr lang="en-GB" dirty="0"/>
              <a:t>sponsored !!</a:t>
            </a:r>
          </a:p>
          <a:p>
            <a:pPr>
              <a:spcAft>
                <a:spcPts val="900"/>
              </a:spcAft>
            </a:pPr>
            <a:r>
              <a:rPr lang="en-GB" dirty="0" smtClean="0"/>
              <a:t>Now, only 9 stones not yet sponsored !!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EC522-1920-4A7F-86F1-556555E3AD95}" type="slidenum">
              <a:rPr lang="en-GB" smtClean="0"/>
              <a:t>6</a:t>
            </a:fld>
            <a:endParaRPr lang="en-GB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563" y="3877399"/>
            <a:ext cx="2052910" cy="2046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/>
          <a:srcRect l="4705" t="6762" r="87161" b="83669"/>
          <a:stretch/>
        </p:blipFill>
        <p:spPr bwMode="auto">
          <a:xfrm>
            <a:off x="7380312" y="275950"/>
            <a:ext cx="1230363" cy="9038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6108269" y="4725144"/>
            <a:ext cx="2736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www.re-borne.ch</a:t>
            </a:r>
            <a:endParaRPr lang="en-GB" sz="2800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/>
          <a:srcRect l="26149" t="7483" r="12411" b="9524"/>
          <a:stretch/>
        </p:blipFill>
        <p:spPr bwMode="auto">
          <a:xfrm>
            <a:off x="1331640" y="3856901"/>
            <a:ext cx="2448272" cy="20670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657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Citizen participation in Cadastral surveying 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Why?</a:t>
            </a:r>
          </a:p>
          <a:p>
            <a:pPr lvl="1">
              <a:spcBef>
                <a:spcPts val="300"/>
              </a:spcBef>
            </a:pPr>
            <a:r>
              <a:rPr lang="en-US" dirty="0"/>
              <a:t>Costs for updating the cadaster is very high</a:t>
            </a:r>
            <a:r>
              <a:rPr lang="fr-CH" dirty="0"/>
              <a:t> </a:t>
            </a:r>
            <a:br>
              <a:rPr lang="fr-CH" dirty="0"/>
            </a:br>
            <a:r>
              <a:rPr lang="fr-CH" dirty="0"/>
              <a:t>for </a:t>
            </a:r>
            <a:r>
              <a:rPr lang="fr-CH" dirty="0" err="1"/>
              <a:t>both</a:t>
            </a:r>
            <a:r>
              <a:rPr lang="fr-CH" dirty="0"/>
              <a:t>, </a:t>
            </a:r>
            <a:r>
              <a:rPr lang="fr-CH" dirty="0" err="1"/>
              <a:t>citizens</a:t>
            </a:r>
            <a:r>
              <a:rPr lang="fr-CH" dirty="0"/>
              <a:t> and state</a:t>
            </a:r>
          </a:p>
          <a:p>
            <a:pPr lvl="1">
              <a:spcBef>
                <a:spcPts val="300"/>
              </a:spcBef>
            </a:pPr>
            <a:r>
              <a:rPr lang="en-US" dirty="0"/>
              <a:t>Time for introducing cadastral changes is too long</a:t>
            </a:r>
          </a:p>
          <a:p>
            <a:pPr lvl="1">
              <a:spcBef>
                <a:spcPts val="300"/>
              </a:spcBef>
            </a:pPr>
            <a:r>
              <a:rPr lang="en-US" dirty="0"/>
              <a:t>Need to valorize the cadastral data available to the </a:t>
            </a:r>
            <a:r>
              <a:rPr lang="en-US" dirty="0" smtClean="0"/>
              <a:t>public</a:t>
            </a:r>
            <a:endParaRPr lang="en-US" dirty="0"/>
          </a:p>
          <a:p>
            <a:endParaRPr lang="en-GB" dirty="0" smtClean="0"/>
          </a:p>
          <a:p>
            <a:pPr marL="0" indent="0">
              <a:spcBef>
                <a:spcPts val="1200"/>
              </a:spcBef>
              <a:buNone/>
            </a:pPr>
            <a:r>
              <a:rPr lang="en-GB" dirty="0" smtClean="0"/>
              <a:t>Partners </a:t>
            </a:r>
            <a:r>
              <a:rPr lang="en-GB" dirty="0" smtClean="0">
                <a:latin typeface="Calibri"/>
              </a:rPr>
              <a:t>→</a:t>
            </a:r>
            <a:r>
              <a:rPr lang="en-GB" dirty="0" smtClean="0"/>
              <a:t> </a:t>
            </a:r>
            <a:r>
              <a:rPr lang="en-GB" dirty="0" err="1" smtClean="0"/>
              <a:t>CitiGeo</a:t>
            </a:r>
            <a:r>
              <a:rPr lang="en-GB" dirty="0" smtClean="0"/>
              <a:t> Project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University of </a:t>
            </a:r>
            <a:r>
              <a:rPr lang="en-US" dirty="0" smtClean="0"/>
              <a:t>Geneva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 err="1"/>
              <a:t>Arx</a:t>
            </a:r>
            <a:r>
              <a:rPr lang="en-US" dirty="0"/>
              <a:t> </a:t>
            </a:r>
            <a:r>
              <a:rPr lang="en-US" dirty="0" err="1"/>
              <a:t>iT</a:t>
            </a:r>
            <a:r>
              <a:rPr lang="en-US" dirty="0"/>
              <a:t> </a:t>
            </a:r>
            <a:r>
              <a:rPr lang="en-US" dirty="0" smtClean="0"/>
              <a:t>SA</a:t>
            </a:r>
            <a:endParaRPr lang="en-US" dirty="0"/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fr-CH" dirty="0"/>
              <a:t>Direction de la mensuration </a:t>
            </a:r>
            <a:r>
              <a:rPr lang="fr-CH" dirty="0" smtClean="0"/>
              <a:t>officielle (Geneva)</a:t>
            </a:r>
            <a:endParaRPr lang="fr-CH" dirty="0"/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Federal </a:t>
            </a:r>
            <a:r>
              <a:rPr lang="en-US" dirty="0"/>
              <a:t>Office of Topography </a:t>
            </a:r>
            <a:r>
              <a:rPr lang="en-US" b="1" i="1" dirty="0"/>
              <a:t>swisstopo</a:t>
            </a:r>
          </a:p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EC522-1920-4A7F-86F1-556555E3AD95}" type="slidenum">
              <a:rPr lang="en-GB" smtClean="0"/>
              <a:t>7</a:t>
            </a:fld>
            <a:endParaRPr lang="en-GB" dirty="0"/>
          </a:p>
        </p:txBody>
      </p:sp>
      <p:pic>
        <p:nvPicPr>
          <p:cNvPr id="8" name="Picture 2" descr="arx i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464" y="4480024"/>
            <a:ext cx="543179" cy="430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martinennalsaward.org/images/canton_genev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0573" y="4980498"/>
            <a:ext cx="386336" cy="48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Kommission für Technologie und Innovation KT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164" y="5559934"/>
            <a:ext cx="1247014" cy="312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8" descr="https://encrypted-tbn0.gstatic.com/images?q=tbn:ANd9GcQ7OKsaRGm3PLsWz_jvglrPEGmTOfJZVYAcJ9XokIkRk8Gyv1P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3789040"/>
            <a:ext cx="1290874" cy="69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166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CitiGeo</a:t>
            </a:r>
            <a:r>
              <a:rPr lang="en-US" dirty="0" smtClean="0"/>
              <a:t> target</a:t>
            </a:r>
            <a:endParaRPr lang="fr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4823"/>
            <a:ext cx="8229600" cy="3744417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Develop </a:t>
            </a:r>
            <a:r>
              <a:rPr lang="en-US" sz="2800" dirty="0"/>
              <a:t>a </a:t>
            </a:r>
            <a:r>
              <a:rPr lang="en-US" sz="2800" dirty="0" smtClean="0"/>
              <a:t>web service </a:t>
            </a:r>
            <a:r>
              <a:rPr lang="en-US" sz="2800" dirty="0"/>
              <a:t>allowing citizens to </a:t>
            </a:r>
            <a:r>
              <a:rPr lang="en-US" sz="2800" dirty="0" smtClean="0"/>
              <a:t>update </a:t>
            </a:r>
            <a:r>
              <a:rPr lang="en-US" sz="2800" dirty="0"/>
              <a:t>the cadastral plan of their property by taking (digital) images of the modifications they </a:t>
            </a:r>
            <a:r>
              <a:rPr lang="en-US" sz="2800" dirty="0" smtClean="0"/>
              <a:t>have made.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074" name="Picture 2" descr="Plan du registre foncier 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-3343"/>
          <a:stretch/>
        </p:blipFill>
        <p:spPr bwMode="auto">
          <a:xfrm>
            <a:off x="701579" y="621437"/>
            <a:ext cx="1452006" cy="92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e 3"/>
          <p:cNvGrpSpPr>
            <a:grpSpLocks noChangeAspect="1"/>
          </p:cNvGrpSpPr>
          <p:nvPr/>
        </p:nvGrpSpPr>
        <p:grpSpPr>
          <a:xfrm>
            <a:off x="1423566" y="3709366"/>
            <a:ext cx="6137239" cy="1891749"/>
            <a:chOff x="1259632" y="3501008"/>
            <a:chExt cx="6856899" cy="2113577"/>
          </a:xfrm>
        </p:grpSpPr>
        <p:sp>
          <p:nvSpPr>
            <p:cNvPr id="11" name="Content Placeholder 2"/>
            <p:cNvSpPr txBox="1">
              <a:spLocks/>
            </p:cNvSpPr>
            <p:nvPr/>
          </p:nvSpPr>
          <p:spPr bwMode="auto">
            <a:xfrm>
              <a:off x="1547664" y="3501008"/>
              <a:ext cx="5899690" cy="1900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charset="0"/>
                <a:buNone/>
              </a:pPr>
              <a:r>
                <a:rPr lang="en-US" sz="2200" b="1" i="1" dirty="0" smtClean="0"/>
                <a:t>Put the power of Photogrammetry to the hands of the citizens</a:t>
              </a:r>
              <a:endParaRPr lang="fr-CH" sz="2200" dirty="0" smtClean="0"/>
            </a:p>
            <a:p>
              <a:pPr marL="0" indent="0" algn="ctr">
                <a:buFont typeface="Arial" charset="0"/>
                <a:buNone/>
              </a:pPr>
              <a:endParaRPr lang="fr-CH" b="1" i="1" dirty="0"/>
            </a:p>
          </p:txBody>
        </p:sp>
        <p:sp>
          <p:nvSpPr>
            <p:cNvPr id="12" name="Notched Right Arrow 3"/>
            <p:cNvSpPr>
              <a:spLocks noChangeAspect="1"/>
            </p:cNvSpPr>
            <p:nvPr/>
          </p:nvSpPr>
          <p:spPr>
            <a:xfrm>
              <a:off x="3914123" y="4725144"/>
              <a:ext cx="1166771" cy="503571"/>
            </a:xfrm>
            <a:prstGeom prst="notch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fr-CH">
                <a:solidFill>
                  <a:prstClr val="white"/>
                </a:solidFill>
              </a:endParaRPr>
            </a:p>
          </p:txBody>
        </p:sp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8028" y="4209598"/>
              <a:ext cx="2048503" cy="1331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632" y="4030409"/>
              <a:ext cx="1584176" cy="1584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1159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Close Range Photogrammetry</a:t>
            </a:r>
            <a:endParaRPr lang="fr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 smtClean="0"/>
              <a:t>Today: </a:t>
            </a:r>
          </a:p>
          <a:p>
            <a:r>
              <a:rPr lang="en-US" sz="2800" dirty="0" smtClean="0"/>
              <a:t>Exclusively used by </a:t>
            </a:r>
            <a:r>
              <a:rPr lang="en-US" sz="2800" dirty="0" smtClean="0"/>
              <a:t>professionals </a:t>
            </a:r>
            <a:endParaRPr lang="en-US" sz="2800" dirty="0" smtClean="0"/>
          </a:p>
          <a:p>
            <a:r>
              <a:rPr lang="en-US" sz="2800" dirty="0" smtClean="0"/>
              <a:t>Based on well defined protocols</a:t>
            </a:r>
          </a:p>
          <a:p>
            <a:r>
              <a:rPr lang="en-US" sz="2800" dirty="0" smtClean="0"/>
              <a:t>Using sophisticated equipment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835" y="2492896"/>
            <a:ext cx="2173077" cy="2891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09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ATWORKPOWERPOINTMASTERTEMPLATECONFIGURATION" val="&lt;!--Created with officeatwork--&gt;&#10;&lt;MasterTemplateConfiguration&gt;&#10;  &lt;TableOfContentsCollection /&gt;&#10;  &lt;ThemeDefinition&gt;&#10;    &lt;DefaultThemeDefinition&gt;[[MasterProperty(&quot;Organisation&quot;, &quot;PpThemesDefault&quot;)]]&lt;/DefaultThemeDefinition&gt;&#10;    &lt;PresentationThemeDefinition&gt;[[MasterProperty(&quot;Organisation&quot;, &quot;PpThemesPresentation&quot;)]]&lt;/PresentationThemeDefinition&gt;&#10;    &lt;SlideThemeDefinition&gt;[[MasterProperty(&quot;Organisation&quot;, &quot;PpThemesSlide&quot;)]]&lt;/SlideThemeDefinition&gt;&#10;    &lt;ObjectThemeDefinition&gt;[[MasterProperty(&quot;Organisation&quot;, &quot;PpThemesObject&quot;)]]&lt;/ObjectThemeDefinition&gt;&#10;  &lt;/ThemeDefinition&gt;&#10;  &lt;MasterProperties&gt;&#10;    &lt;MasterProperty Id=&quot;2004112217333376588294&quot;&gt;&#10;      &lt;Fields&gt;&#10;        &lt;Field Id=&quot;2012050415572151952449&quot; ShowField=&quot;false&quot; /&gt;&#10;        &lt;Field Id=&quot;2012050414343947802364&quot; ShowField=&quot;false&quot; /&gt;&#10;        &lt;Field Id=&quot;2012050415045993964977&quot; ShowField=&quot;false&quot; /&gt;&#10;        &lt;Field Id=&quot;2011122011114681960689&quot; ShowField=&quot;false&quot; /&gt;&#10;        &lt;Field Id=&quot;2011122311155379458034&quot; ShowField=&quot;false&quot; /&gt;&#10;        &lt;Field Id=&quot;2011122311162146029384&quot; ShowField=&quot;false&quot; /&gt;&#10;        &lt;Field Id=&quot;2011122314171593152111&quot; ShowField=&quot;false&quot; /&gt;&#10;        &lt;Field Id=&quot;2011122314173384364879&quot; ShowField=&quot;false&quot; /&gt;&#10;        &lt;Field Id=&quot;2011982347978498756646&quot; ShowField=&quot;false&quot; /&gt;&#10;        &lt;Field Id=&quot;2012031916112847752498&quot; ShowField=&quot;false&quot; /&gt;&#10;        &lt;Field Id=&quot;2012051410521464502330&quot; ShowField=&quot;false&quot; /&gt;&#10;        &lt;Field Id=&quot;2012051410525183010341&quot; ShowField=&quot;false&quot; /&gt;&#10;        &lt;Field Id=&quot;2012051410533924084392&quot; ShowField=&quot;false&quot; /&gt;&#10;        &lt;Field Id=&quot;2012051411401562746273&quot; ShowField=&quot;false&quot; /&gt;&#10;        &lt;Field Id=&quot;2010032915520270663768&quot; ShowField=&quot;false&quot; /&gt;&#10;        &lt;Field Id=&quot;2010030416385012448864&quot; ShowField=&quot;false&quot; /&gt;&#10;        &lt;Field Id=&quot;2004111209284731179378&quot; ShowField=&quot;false&quot; /&gt;&#10;        &lt;Field Id=&quot;2011112513532828785213&quot; ShowField=&quot;false&quot; /&gt;&#10;        &lt;Field Id=&quot;2004112217261556206966&quot; ShowField=&quot;false&quot; /&gt;&#10;        &lt;Field Id=&quot;2011112513542451569576&quot; ShowField=&quot;false&quot; /&gt;&#10;        &lt;Field Id=&quot;2011973463486587459834&quot; ShowField=&quot;true&quot; /&gt;&#10;        &lt;Field Id=&quot;2011349845823498345623&quot; ShowField=&quot;true&quot; /&gt;&#10;        &lt;Field Id=&quot;2013061909354053226146&quot; ShowField=&quot;true&quot; /&gt;&#10;        &lt;Field Id=&quot;2013061911445310340786&quot; ShowField=&quot;true&quot; /&gt;&#10;        &lt;Field Id=&quot;2013061910014076114071&quot; ShowField=&quot;true&quot; /&gt;&#10;        &lt;Field Id=&quot;2013061910014850085567&quot; ShowField=&quot;true&quot; /&gt;&#10;        &lt;Field Id=&quot;2005040809241304770672&quot; ShowField=&quot;false&quot; /&gt;&#10;        &lt;Field Id=&quot;2012031415210828983211&quot; ShowField=&quot;false&quot; /&gt;&#10;        &lt;Field Id=&quot;2012032113011899514980&quot; ShowField=&quot;false&quot; /&gt;&#10;      &lt;/Fields&gt;&#10;    &lt;/MasterProperty&gt;&#10;  &lt;/MasterProperties&gt;&#10;  &lt;ContentItems&gt;&#10;    &lt;ContentItem Language=&quot;2057&quot; IsDefault=&quot;false&quot;&gt;&#10;      &lt;File HasContent=&quot;false&quot; LinkToLanguage=&quot;&quot; /&gt;&#10;    &lt;/ContentItem&gt;&#10;    &lt;ContentItem Language=&quot;4108&quot; IsDefault=&quot;false&quot;&gt;&#10;      &lt;File HasContent=&quot;false&quot; LinkToLanguage=&quot;&quot; /&gt;&#10;    &lt;/ContentItem&gt;&#10;    &lt;ContentItem Language=&quot;2055&quot; IsDefault=&quot;true&quot;&gt;&#10;      &lt;File HasContent=&quot;true&quot; LinkToLanguage=&quot;&quot; /&gt;&#10;    &lt;/ContentItem&gt;&#10;    &lt;ContentItem Language=&quot;2064&quot; IsDefault=&quot;false&quot;&gt;&#10;      &lt;File HasContent=&quot;false&quot; LinkToLanguage=&quot;&quot; /&gt;&#10;    &lt;/ContentItem&gt;&#10;  &lt;/ContentItems&gt;&#10;&lt;/MasterTemplateConfiguration&gt;"/>
  <p:tag name="OFFICEATWORKPOWERPOINTMASTERTEMPLATEID" val="Presentation"/>
  <p:tag name="OAWWIZARDSTEPS" val="0|1|4"/>
  <p:tag name="ZOAWLANGID" val="2057"/>
  <p:tag name="OAWDOCPROPSOURCE" val="&lt;DocProps&gt;&lt;DocProp UID=&quot;2002122011014149059130932&quot; EntryUID=&quot;2012033008202645335554&quot;&gt;&lt;Field Name=&quot;IDName&quot; Value=&quot;Eidgenössische Vermessungsdirektion&quot;/&gt;&lt;Field Name=&quot;DepartmentZ1&quot; Value=&quot;Federal Department of Defence,&quot;/&gt;&lt;Field Name=&quot;DepartmentZ2&quot; Value=&quot;Civil Protection and Sport DDPS&quot;/&gt;&lt;Field Name=&quot;DepartementZ3Fett&quot; Value=&quot;&quot;/&gt;&lt;Field Name=&quot;DepartementsbereichZ1&quot; Value=&quot;&quot;/&gt;&lt;Field Name=&quot;DepartementsbereichZ2&quot; Value=&quot;&quot;/&gt;&lt;Field Name=&quot;AmtZ1&quot; Value=&quot;Federal Office of Topography swisstopo&quot;/&gt;&lt;Field Name=&quot;AmtZ2&quot; Value=&quot;&quot;/&gt;&lt;Field Name=&quot;BereichZ1&quot; Value=&quot;Federal Directorate of Cadastral Surveying&quot;/&gt;&lt;Field Name=&quot;BereichZ2&quot; Value=&quot;&quot;/&gt;&lt;Field Name=&quot;ProzessZ1&quot; Value=&quot;&quot;/&gt;&lt;Field Name=&quot;ProzessZ2&quot; Value=&quot;&quot;/&gt;&lt;Field Name=&quot;Strasse&quot; Value=&quot;Seftigenstrasse 264, P.O. Box&quot;/&gt;&lt;Field Name=&quot;FensterzeileOrt&quot; Value=&quot;CH-3084 Wabern&quot;/&gt;&lt;Field Name=&quot;FensterzeileFirma&quot; Value=&quot;swisstopo&quot;/&gt;&lt;Field Name=&quot;Ort&quot; Value=&quot;Wabern&quot;/&gt;&lt;Field Name=&quot;KontaktFirma&quot; Value=&quot;Federal Office of Topography swisstopo&quot;/&gt;&lt;Field Name=&quot;AdressSingleLine&quot; Value=&quot;Seftigenstrasse 264, 3084 Wabern&quot;/&gt;&lt;Field Name=&quot;Telefon&quot; Value=&quot;+41 58 464 73 03&quot;/&gt;&lt;Field Name=&quot;Internet&quot; Value=&quot;www.swisstopo.ch / www.cadastre.ch&quot;/&gt;&lt;Field Name=&quot;Fax&quot; Value=&quot;+41 58 469 02 97&quot;/&gt;&lt;Field Name=&quot;Email&quot; Value=&quot;info@swisstopo.ch&quot;/&gt;&lt;Field Name=&quot;WdA4LogoColorPortrait&quot; Value=&quot;%Logos%\Wd_A4_Portrait_color_swisstopo.2100.490.wmf&quot;/&gt;&lt;Field Name=&quot;WdA4LogoBlackWhitePortrait&quot; Value=&quot;%Logos%\Wd_A4_Portrait_bw_swisstopo.2100.490.wmf&quot;/&gt;&lt;Field Name=&quot;WdA4LogoColorQuer&quot; Value=&quot;%Logos%\Wd_A4_Landscape_color_swisstopo.2970.490.wmf&quot;/&gt;&lt;Field Name=&quot;WdA4LogoBlackWhiteQuer&quot; Value=&quot;%Logos%\Wd_A4_Landscape_bw_swisstopo.2970.490.wmf&quot;/&gt;&lt;Field Name=&quot;WdA4LogoColorPortraitPn&quot; Value=&quot;%Logos%\Wd_A4_Portrait_color_swisstopo_OhneText.2100.490.wmf&quot;/&gt;&lt;Field Name=&quot;WdA4LogoBlackWhitePortraitPn&quot; Value=&quot;%Logos%\Wd_A4_Portrait_bw_swisstopo_OhneText.2100.490.wmf&quot;/&gt;&lt;Field Name=&quot;WdA4LogoColorQuerPn&quot; Value=&quot;%Logos%\Wd_A4_Landscape_color_swisstopo_OhneText.2970.490.wmf&quot;/&gt;&lt;Field Name=&quot;WdA4LogoBlackWhiteQuerPn&quot; Value=&quot;%Logos%\Wd_A4_Landscape_bw_swisstopo_OhneText.2970.490.wmf&quot;/&gt;&lt;Field Name=&quot;Claim1A4ColorPortrait&quot; Value=&quot;%Logos%\pfad_1_en.2100.855.wmf&quot;/&gt;&lt;Field Name=&quot;Claim2A4ColorPortrait&quot; Value=&quot;%Logos%\pfad_2_en.2100.850.wmf&quot;/&gt;&lt;Field Name=&quot;ReportLogoA4ColorPortrait&quot; Value=&quot;%Logos%\swisstopo_report_logo.2100.400.wmf&quot;/&gt;&lt;Field Name=&quot;Data_UID&quot; Value=&quot;2012033008202645335554&quot;/&gt;&lt;Field Name=&quot;Field_Name&quot; Value=&quot;DepartmentZ2&quot;/&gt;&lt;Field Name=&quot;Field_UID&quot; Value=&quot;2006092209483136114498&quot;/&gt;&lt;Field Name=&quot;ML_LCID&quot; Value=&quot;2057&quot;/&gt;&lt;Field Name=&quot;ML_Value&quot; Value=&quot;Civil Protection and Sport DDPS&quot;/&gt;&lt;/DocProp&gt;&lt;DocProp UID=&quot;2012032714382547747722&quot; EntryUID=&quot;2003121817293296325874&quot;&gt;&lt;Field Name=&quot;IDName&quot; Value=&quot;(Leer)&quot;/&gt;&lt;/DocProp&gt;&lt;DocProp UID=&quot;2006040509495284662868&quot; EntryUID=&quot;2014082807411900262951&quot;&gt;&lt;Field Name=&quot;IDName&quot; Value=&quot;Nicodet Marc, ing. géom. brev.&quot;/&gt;&lt;Field Name=&quot;FullName&quot; Value=&quot;Marc Nicodet, ing. géom. brev.&quot;/&gt;&lt;Field Name=&quot;Kuerzel&quot; Value=&quot;nm&quot;/&gt;&lt;Field Name=&quot;Telefon&quot; Value=&quot;+41 58 464 12 73&quot;/&gt;&lt;Field Name=&quot;Mobile&quot; Value=&quot;&quot;/&gt;&lt;Field Name=&quot;Telefax&quot; Value=&quot;+41 58 469 02 97&quot;/&gt;&lt;Field Name=&quot;Email&quot; Value=&quot;marc.nicodet@swisstopo.ch&quot;/&gt;&lt;Field Name=&quot;Unterschrift&quot; Value=&quot;&quot;/&gt;&lt;Field Name=&quot;Data_UID&quot; Value=&quot;2014082807411900262951&quot;/&gt;&lt;Field Name=&quot;Field_Name&quot; Value=&quot;&quot;/&gt;&lt;Field Name=&quot;Field_UID&quot; Value=&quot;&quot;/&gt;&lt;Field Name=&quot;ML_LCID&quot; Value=&quot;&quot;/&gt;&lt;Field Name=&quot;ML_Value&quot; Value=&quot;&quot;/&gt;&lt;/DocProp&gt;&lt;DocProp UID=&quot;2012050214022991838588&quot; EntryUID=&quot;2003121817293296325874&quot;&gt;&lt;Field Name=&quot;IDName&quot; Value=&quot;(Leer)&quot;/&gt;&lt;/DocProp&gt;&lt;DocProp UID=&quot;2012050214391437903133&quot; EntryUID=&quot;2003121817293296325874&quot;&gt;&lt;Field Name=&quot;IDName&quot; Value=&quot;(Leer)&quot;/&gt;&lt;/DocProp&gt;&lt;DocProp UID=&quot;2012032714410047565410&quot; EntryUID=&quot;2012041216383277512606&quot;&gt;&lt;Field Name=&quot;IDName&quot; Value=&quot;Stv. Bereichsleiter&quot;/&gt;&lt;Field Name=&quot;Function&quot; Value=&quot;Deputy Head of Division&quot;/&gt;&lt;Field Name=&quot;Data_UID&quot; Value=&quot;2012041216383277512606&quot;/&gt;&lt;Field Name=&quot;Field_Name&quot; Value=&quot;IDName&quot;/&gt;&lt;Field Name=&quot;Field_UID&quot; Value=&quot;2007042109350425813991&quot;/&gt;&lt;Field Name=&quot;ML_LCID&quot; Value=&quot;2057&quot;/&gt;&lt;Field Name=&quot;ML_Value&quot; Value=&quot;Deputy Head of Division&quot;/&gt;&lt;/DocProp&gt;&lt;DocProp UID=&quot;2012032715011859045040&quot; EntryUID=&quot;2003121817293296325874&quot;&gt;&lt;Field Name=&quot;IDName&quot; Value=&quot;(Leer)&quot;/&gt;&lt;/DocProp&gt;&lt;DocProp UID=&quot;2002122010583847234010578&quot; EntryUID=&quot;2014082807411900262951&quot;&gt;&lt;Field Name=&quot;IDName&quot; Value=&quot;Nicodet Marc, ing. géom. brev.&quot;/&gt;&lt;Field Name=&quot;FullName&quot; Value=&quot;Marc Nicodet, ing. géom. brev.&quot;/&gt;&lt;Field Name=&quot;Kuerzel&quot; Value=&quot;nm&quot;/&gt;&lt;Field Name=&quot;Telefon&quot; Value=&quot;+41 58 464 12 73&quot;/&gt;&lt;Field Name=&quot;Mobile&quot; Value=&quot;&quot;/&gt;&lt;Field Name=&quot;Telefax&quot; Value=&quot;+41 58 469 02 97&quot;/&gt;&lt;Field Name=&quot;Email&quot; Value=&quot;marc.nicodet@swisstopo.ch&quot;/&gt;&lt;Field Name=&quot;Unterschrift&quot; Value=&quot;&quot;/&gt;&lt;Field Name=&quot;Data_UID&quot; Value=&quot;2014082807411900262951&quot;/&gt;&lt;Field Name=&quot;Field_Name&quot; Value=&quot;&quot;/&gt;&lt;Field Name=&quot;Field_UID&quot; Value=&quot;&quot;/&gt;&lt;Field Name=&quot;ML_LCID&quot; Value=&quot;&quot;/&gt;&lt;Field Name=&quot;ML_Value&quot; Value=&quot;&quot;/&gt;&lt;/DocProp&gt;&lt;DocProp UID=&quot;2003061115381095709037&quot; EntryUID=&quot;2003121817293296325874&quot;&gt;&lt;Field Name=&quot;IDName&quot; Value=&quot;(Leer)&quot;/&gt;&lt;/DocProp&gt;&lt;DocProp UID=&quot;2012032113202439234081&quot; EntryUID=&quot;2012032710142354571036&quot;&gt;&lt;Field Name=&quot;IDName&quot; Value=&quot;SQS&quot;/&gt;&lt;Field Name=&quot;AdditionalLogo1&quot; Value=&quot;%Logos%\Speziallogos\SQS_9001.jpg&quot;/&gt;&lt;Field Name=&quot;Data_UID&quot; Value=&quot;2012032710142354571036&quot;/&gt;&lt;Field Name=&quot;Field_Name&quot; Value=&quot;&quot;/&gt;&lt;Field Name=&quot;Field_UID&quot; Value=&quot;&quot;/&gt;&lt;Field Name=&quot;ML_LCID&quot; Value=&quot;&quot;/&gt;&lt;Field Name=&quot;ML_Value&quot; Value=&quot;&quot;/&gt;&lt;/DocProp&gt;&lt;DocProp UID=&quot;2004112217333376588294&quot; EntryUID=&quot;2004123010144120300001&quot;&gt;&lt;Field UID=&quot;2011973463486587459834&quot; Name=&quot;PresentationTitle&quot; Value=&quot;&quot;/&gt;&lt;Field UID=&quot;2011349845823498345623&quot; Name=&quot;PresentationSubTitle&quot; Value=&quot;&quot;/&gt;&lt;Field UID=&quot;2013061909354053226146&quot; Name=&quot;PresentationDate&quot; Value=&quot;May, 12th 2015&quot;/&gt;&lt;Field UID=&quot;2013061911445310340786&quot; Name=&quot;PresentationAnlass&quot; Value=&quot;&quot;/&gt;&lt;Field UID=&quot;2013061910014076114071&quot; Name=&quot;PresentationReferent1&quot; Value=&quot;&quot;/&gt;&lt;Field UID=&quot;2013061910014850085567&quot; Name=&quot;PresentationReferent2&quot; Value=&quot;&quot;/&gt;&lt;/DocProp&gt;&lt;/DocProps&gt;&#10;"/>
  <p:tag name="OFFICEATWORKPRESENTATIONPROJECTID" val="swisstopoch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Click to edit Master title styl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Click to edit Master text styles&#10;Second level&#10;Third level&#10;Fourth level&#10;Fifth level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°›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[[GetMasterPropertyValue(&quot;CustomField&quot;, &quot;PresentationAnlass&quot;)]]&#10;[[GetMasterPropertyValue(&quot;CustomField&quot;, &quot;PresentationDate&quot;)]]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[[GetMasterPropertyValue(&quot;Organisation&quot;, &quot;AmtZ1&quot;)]]&#10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&#10;[[GetMasterPropertyValue(&quot;Organisation&quot;, &quot;ProzessZ1&quot;)]]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&#10;Vierte Ebene&#10;Fünfte Eben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‹N°›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[[GetMasterPropertyValue(&quot;CustomField&quot;, &quot;PresentationTitle&quot;)]]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[[IF (GetMasterPropertyValue(&quot;CustomField&quot;, &quot;PresentationSubTitle&quot;)=&quot;&quot;, &quot;&quot;, GetMasterPropertyValue(&quot;CustomField&quot;, &quot;PresentationSubTitle&quot;) &amp; &quot; / &quot;)]][[GetMasterPropertyValue(&quot;CustomField&quot;, &quot;PresentationDate&quot;)]]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[[GetMasterPropertyValue(&quot;CustomField&quot;, &quot;PresentationReferent1&quot;)]]&#10;[[GetMasterPropertyValue(&quot;CustomField&quot;, &quot;PresentationReferent2&quot;)]]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&#10;[[GetMasterPropertyValue(&quot;Organisation&quot;, &quot;AmtZ1&quot;)]]&#10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[[GetMasterPropertyValue(&quot;Organisation&quot;, &quot;DepartementsbereichZ1&quot;)]]&#10;&#10;[[GetMasterPropertyValue(&quot;Organisation&quot;, &quot;ProzessZ1&quot;)]]"/>
</p:tagLst>
</file>

<file path=ppt/theme/theme1.xml><?xml version="1.0" encoding="utf-8"?>
<a:theme xmlns:a="http://schemas.openxmlformats.org/drawingml/2006/main" name="Swisstopo">
  <a:themeElements>
    <a:clrScheme name="swisstopo">
      <a:dk1>
        <a:srgbClr val="000000"/>
      </a:dk1>
      <a:lt1>
        <a:srgbClr val="FFFFFF"/>
      </a:lt1>
      <a:dk2>
        <a:srgbClr val="9C9E9F"/>
      </a:dk2>
      <a:lt2>
        <a:srgbClr val="FFFFFF"/>
      </a:lt2>
      <a:accent1>
        <a:srgbClr val="C7987B"/>
      </a:accent1>
      <a:accent2>
        <a:srgbClr val="53D6FF"/>
      </a:accent2>
      <a:accent3>
        <a:srgbClr val="FFD847"/>
      </a:accent3>
      <a:accent4>
        <a:srgbClr val="7AD547"/>
      </a:accent4>
      <a:accent5>
        <a:srgbClr val="FF4F4F"/>
      </a:accent5>
      <a:accent6>
        <a:srgbClr val="F2A27E"/>
      </a:accent6>
      <a:hlink>
        <a:srgbClr val="ED73AA"/>
      </a:hlink>
      <a:folHlink>
        <a:srgbClr val="A3ABD1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427</Words>
  <Application>Microsoft Office PowerPoint</Application>
  <PresentationFormat>Affichage à l'écran (4:3)</PresentationFormat>
  <Paragraphs>116</Paragraphs>
  <Slides>17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4</vt:i4>
      </vt:variant>
      <vt:variant>
        <vt:lpstr>Titres des diapositives</vt:lpstr>
      </vt:variant>
      <vt:variant>
        <vt:i4>17</vt:i4>
      </vt:variant>
    </vt:vector>
  </HeadingPairs>
  <TitlesOfParts>
    <vt:vector size="21" baseType="lpstr">
      <vt:lpstr>Swisstopo</vt:lpstr>
      <vt:lpstr>1_Thème Office</vt:lpstr>
      <vt:lpstr>2_Thème Office</vt:lpstr>
      <vt:lpstr>3_Thème Office</vt:lpstr>
      <vt:lpstr>Présentation PowerPoint</vt:lpstr>
      <vt:lpstr>Role of the citizen</vt:lpstr>
      <vt:lpstr>For Mapping and Cadastral agencies?</vt:lpstr>
      <vt:lpstr>Foundation Re-Borne (Geneva)</vt:lpstr>
      <vt:lpstr>Re-Borne (Geneva) - Principle</vt:lpstr>
      <vt:lpstr>Re-Borne (Geneva) - Result</vt:lpstr>
      <vt:lpstr>Citizen participation in Cadastral surveying </vt:lpstr>
      <vt:lpstr>The CitiGeo target</vt:lpstr>
      <vt:lpstr>Close Range Photogrammetry</vt:lpstr>
      <vt:lpstr>Close Range Photogrammetry  in CitiGeo</vt:lpstr>
      <vt:lpstr>The CitiGeo approach </vt:lpstr>
      <vt:lpstr>The CitiGeo Service </vt:lpstr>
      <vt:lpstr>The CitiGeo Service (2) </vt:lpstr>
      <vt:lpstr>Research challenges </vt:lpstr>
      <vt:lpstr>Time Plan </vt:lpstr>
      <vt:lpstr>CitiGeo: Contact &amp; Information</vt:lpstr>
      <vt:lpstr>Thank you for your attention!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Nicodet Marc</cp:lastModifiedBy>
  <cp:revision>146</cp:revision>
  <cp:lastPrinted>2015-05-08T11:47:20Z</cp:lastPrinted>
  <dcterms:created xsi:type="dcterms:W3CDTF">2013-05-08T14:33:06Z</dcterms:created>
  <dcterms:modified xsi:type="dcterms:W3CDTF">2015-05-08T13:21:40Z</dcterms:modified>
</cp:coreProperties>
</file>